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7" r:id="rId3"/>
    <p:sldId id="319" r:id="rId5"/>
    <p:sldId id="260" r:id="rId6"/>
    <p:sldId id="264" r:id="rId7"/>
    <p:sldId id="357" r:id="rId8"/>
    <p:sldId id="265" r:id="rId9"/>
    <p:sldId id="358" r:id="rId10"/>
    <p:sldId id="261" r:id="rId11"/>
    <p:sldId id="359" r:id="rId12"/>
    <p:sldId id="278" r:id="rId13"/>
    <p:sldId id="360" r:id="rId14"/>
    <p:sldId id="307" r:id="rId15"/>
    <p:sldId id="320" r:id="rId16"/>
    <p:sldId id="361" r:id="rId17"/>
    <p:sldId id="362" r:id="rId18"/>
    <p:sldId id="363" r:id="rId19"/>
    <p:sldId id="364" r:id="rId20"/>
    <p:sldId id="365" r:id="rId21"/>
    <p:sldId id="262" r:id="rId22"/>
    <p:sldId id="326" r:id="rId23"/>
    <p:sldId id="331" r:id="rId24"/>
    <p:sldId id="332" r:id="rId25"/>
    <p:sldId id="334" r:id="rId26"/>
    <p:sldId id="335" r:id="rId27"/>
    <p:sldId id="336" r:id="rId28"/>
    <p:sldId id="337" r:id="rId29"/>
    <p:sldId id="263" r:id="rId30"/>
    <p:sldId id="338" r:id="rId31"/>
    <p:sldId id="272" r:id="rId32"/>
  </p:sldIdLst>
  <p:sldSz cx="12192000" cy="6858000"/>
  <p:notesSz cx="6858000" cy="9144000"/>
  <p:embeddedFontLst>
    <p:embeddedFont>
      <p:font typeface="汉仪大宋简" panose="02010600000101010101" pitchFamily="2" charset="-122"/>
      <p:regular r:id="rId36"/>
    </p:embeddedFont>
    <p:embeddedFont>
      <p:font typeface="Calibri" panose="020F0502020204030204" charset="0"/>
      <p:regular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6B71"/>
    <a:srgbClr val="658189"/>
    <a:srgbClr val="96ABB1"/>
    <a:srgbClr val="C1CED1"/>
    <a:srgbClr val="50666C"/>
    <a:srgbClr val="B9B9B9"/>
    <a:srgbClr val="F5F8FF"/>
    <a:srgbClr val="C39657"/>
    <a:srgbClr val="F8CBAD"/>
    <a:srgbClr val="E5D0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4660"/>
  </p:normalViewPr>
  <p:slideViewPr>
    <p:cSldViewPr snapToGrid="0">
      <p:cViewPr varScale="1">
        <p:scale>
          <a:sx n="128" d="100"/>
          <a:sy n="128" d="100"/>
        </p:scale>
        <p:origin x="10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在我后续的研究中，可以看到我使用一些视觉的方法对功能连接矩阵进行处理，并取得了不错的效果，这也证明了这条思路的</a:t>
            </a:r>
            <a:r>
              <a:rPr lang="zh-CN" altLang="en-US"/>
              <a:t>可行性。</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大脑神经组织只占据了全身2%的重量但却消耗了20%的氧气，据此，研究者通过血氧水平改变产生的磁共振信号来反映脑区活动状况的BOLD-fMRI，这也就是我们常称的核磁共振。</a:t>
            </a:r>
            <a:endParaRPr lang="zh-CN" altLang="en-US"/>
          </a:p>
          <a:p>
            <a:r>
              <a:rPr lang="zh-CN" altLang="en-US"/>
              <a:t>相比任务态fMRI，rs-fMRI不需要设计者具有较强的心理学背景，特别是对患有精神类疾病的被试来说，更容易实施实验。另外，不同研宄机构设计的任务态fMRI实验范式不尽相同，这样就会导致不同机构的数据难以合在一起形成大样本。因而，rs-fMRI数据在ＭＬ领域得到了广泛的应用。</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眼动数据和面部数据</a:t>
            </a:r>
            <a:endParaRPr lang="zh-CN" altLang="en-US"/>
          </a:p>
          <a:p>
            <a:r>
              <a:rPr lang="zh-CN" altLang="en-US"/>
              <a:t>会发现自闭症与</a:t>
            </a:r>
            <a:r>
              <a:rPr lang="en-US" altLang="zh-CN"/>
              <a:t>TD</a:t>
            </a:r>
            <a:endParaRPr lang="zh-CN" altLang="en-US"/>
          </a:p>
          <a:p>
            <a:r>
              <a:rPr lang="zh-CN" altLang="en-US"/>
              <a:t>优点是数据采集、标注比较简单，相对于脑图成本较低，数据样本比较多</a:t>
            </a:r>
            <a:endParaRPr lang="zh-CN" altLang="en-US"/>
          </a:p>
          <a:p>
            <a:r>
              <a:rPr lang="zh-CN" altLang="en-US"/>
              <a:t>缺点是没有生物学标识，不能为自闭症的生物学研究提供方向</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眼动数据和面部数据</a:t>
            </a:r>
            <a:endParaRPr lang="zh-CN" altLang="en-US"/>
          </a:p>
          <a:p>
            <a:r>
              <a:rPr lang="zh-CN" altLang="en-US"/>
              <a:t>会发现自闭症与</a:t>
            </a:r>
            <a:r>
              <a:rPr lang="en-US" altLang="zh-CN"/>
              <a:t>TD</a:t>
            </a:r>
            <a:endParaRPr lang="zh-CN" altLang="en-US"/>
          </a:p>
          <a:p>
            <a:r>
              <a:rPr lang="zh-CN" altLang="en-US"/>
              <a:t>优点是数据采集、标注比较简单，相对于脑图成本较低，数据样本比较多</a:t>
            </a:r>
            <a:endParaRPr lang="zh-CN" altLang="en-US"/>
          </a:p>
          <a:p>
            <a:r>
              <a:rPr lang="zh-CN" altLang="en-US"/>
              <a:t>缺点是没有生物学标识，不能为自闭症的生物学研究提供方向</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3577" y="479726"/>
            <a:ext cx="11224846" cy="5898549"/>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2910" y="713412"/>
            <a:ext cx="10766180" cy="5431175"/>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844675" y="2744470"/>
            <a:ext cx="8591550" cy="1568450"/>
          </a:xfrm>
          <a:prstGeom prst="rect">
            <a:avLst/>
          </a:prstGeom>
          <a:noFill/>
        </p:spPr>
        <p:txBody>
          <a:bodyPr wrap="square" rtlCol="0">
            <a:spAutoFit/>
          </a:bodyPr>
          <a:lstStyle/>
          <a:p>
            <a:pPr algn="ctr"/>
            <a:r>
              <a:rPr lang="zh-CN" altLang="zh-CN" sz="4800" dirty="0">
                <a:solidFill>
                  <a:srgbClr val="444F56"/>
                </a:solidFill>
                <a:ea typeface="汉仪文黑-55简" panose="00020600040101010101" charset="-122"/>
              </a:rPr>
              <a:t>融合特征的自闭症脑功能连接</a:t>
            </a:r>
            <a:endParaRPr lang="en-US" altLang="zh-CN" sz="4800" dirty="0">
              <a:solidFill>
                <a:srgbClr val="444F56"/>
              </a:solidFill>
              <a:ea typeface="汉仪文黑-55简" panose="00020600040101010101" charset="-122"/>
            </a:endParaRPr>
          </a:p>
          <a:p>
            <a:pPr algn="ctr"/>
            <a:r>
              <a:rPr lang="zh-CN" altLang="zh-CN" sz="4800" dirty="0">
                <a:solidFill>
                  <a:srgbClr val="444F56"/>
                </a:solidFill>
                <a:ea typeface="汉仪文黑-55简" panose="00020600040101010101" charset="-122"/>
              </a:rPr>
              <a:t>注意力分类诊断方法</a:t>
            </a:r>
            <a:endParaRPr lang="zh-CN" altLang="zh-CN" sz="4800" dirty="0">
              <a:solidFill>
                <a:srgbClr val="444F56"/>
              </a:solidFill>
              <a:ea typeface="汉仪文黑-55简" panose="00020600040101010101" charset="-122"/>
            </a:endParaRPr>
          </a:p>
        </p:txBody>
      </p:sp>
      <p:sp>
        <p:nvSpPr>
          <p:cNvPr id="9" name="文本框 8"/>
          <p:cNvSpPr txBox="1"/>
          <p:nvPr/>
        </p:nvSpPr>
        <p:spPr>
          <a:xfrm>
            <a:off x="1933434" y="1315590"/>
            <a:ext cx="8502556" cy="1107996"/>
          </a:xfrm>
          <a:prstGeom prst="rect">
            <a:avLst/>
          </a:prstGeom>
          <a:noFill/>
        </p:spPr>
        <p:txBody>
          <a:bodyPr wrap="square" rtlCol="0">
            <a:spAutoFit/>
          </a:bodyPr>
          <a:lstStyle/>
          <a:p>
            <a:pPr algn="dist"/>
            <a:r>
              <a:rPr lang="zh-CN" altLang="en-US" sz="6600" dirty="0">
                <a:solidFill>
                  <a:srgbClr val="536B71"/>
                </a:solidFill>
                <a:latin typeface="汉仪大宋简" panose="02010600000101010101" pitchFamily="2" charset="-122"/>
                <a:ea typeface="汉仪大宋简" panose="02010600000101010101" pitchFamily="2" charset="-122"/>
              </a:rPr>
              <a:t>毕业论文答辩</a:t>
            </a:r>
            <a:endParaRPr lang="zh-CN" altLang="en-US" sz="6600" dirty="0">
              <a:solidFill>
                <a:srgbClr val="536B71"/>
              </a:solidFill>
              <a:latin typeface="汉仪大宋简" panose="02010600000101010101" pitchFamily="2" charset="-122"/>
              <a:ea typeface="汉仪大宋简" panose="02010600000101010101" pitchFamily="2" charset="-122"/>
            </a:endParaRPr>
          </a:p>
        </p:txBody>
      </p:sp>
      <p:sp>
        <p:nvSpPr>
          <p:cNvPr id="11" name="椭圆 10"/>
          <p:cNvSpPr/>
          <p:nvPr/>
        </p:nvSpPr>
        <p:spPr>
          <a:xfrm>
            <a:off x="2984221" y="4784926"/>
            <a:ext cx="429905" cy="429905"/>
          </a:xfrm>
          <a:prstGeom prst="ellipse">
            <a:avLst/>
          </a:prstGeom>
          <a:solidFill>
            <a:srgbClr val="658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437574" y="4753166"/>
            <a:ext cx="2415738" cy="460375"/>
          </a:xfrm>
          <a:prstGeom prst="rect">
            <a:avLst/>
          </a:prstGeom>
          <a:noFill/>
        </p:spPr>
        <p:txBody>
          <a:bodyPr wrap="square" rtlCol="0">
            <a:spAutoFit/>
          </a:bodyPr>
          <a:lstStyle/>
          <a:p>
            <a:pPr algn="dist"/>
            <a:r>
              <a:rPr lang="zh-CN" altLang="en-US" sz="2400" dirty="0">
                <a:solidFill>
                  <a:schemeClr val="tx1">
                    <a:lumMod val="65000"/>
                    <a:lumOff val="35000"/>
                  </a:schemeClr>
                </a:solidFill>
                <a:latin typeface="汉仪大宋简" panose="02010600000101010101" pitchFamily="2" charset="-122"/>
                <a:ea typeface="汉仪大宋简" panose="02010600000101010101" pitchFamily="2" charset="-122"/>
              </a:rPr>
              <a:t>答辩人：杨宗宪</a:t>
            </a:r>
            <a:endParaRPr lang="zh-CN" altLang="en-US" sz="2400" dirty="0">
              <a:solidFill>
                <a:schemeClr val="tx1">
                  <a:lumMod val="65000"/>
                  <a:lumOff val="35000"/>
                </a:schemeClr>
              </a:solidFill>
              <a:latin typeface="汉仪大宋简" panose="02010600000101010101" pitchFamily="2" charset="-122"/>
              <a:ea typeface="汉仪大宋简" panose="02010600000101010101" pitchFamily="2" charset="-122"/>
            </a:endParaRPr>
          </a:p>
        </p:txBody>
      </p:sp>
      <p:sp>
        <p:nvSpPr>
          <p:cNvPr id="13" name="椭圆 12"/>
          <p:cNvSpPr/>
          <p:nvPr/>
        </p:nvSpPr>
        <p:spPr>
          <a:xfrm>
            <a:off x="6282346" y="4784926"/>
            <a:ext cx="429905" cy="429905"/>
          </a:xfrm>
          <a:prstGeom prst="ellipse">
            <a:avLst/>
          </a:prstGeom>
          <a:solidFill>
            <a:srgbClr val="658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21"/>
          <p:cNvSpPr/>
          <p:nvPr/>
        </p:nvSpPr>
        <p:spPr>
          <a:xfrm>
            <a:off x="3063077" y="4847742"/>
            <a:ext cx="263638" cy="285957"/>
          </a:xfrm>
          <a:custGeom>
            <a:avLst/>
            <a:gdLst>
              <a:gd name="connsiteX0" fmla="*/ 440628 w 560148"/>
              <a:gd name="connsiteY0" fmla="*/ 449360 h 607568"/>
              <a:gd name="connsiteX1" fmla="*/ 452611 w 560148"/>
              <a:gd name="connsiteY1" fmla="*/ 454117 h 607568"/>
              <a:gd name="connsiteX2" fmla="*/ 549394 w 560148"/>
              <a:gd name="connsiteY2" fmla="*/ 564755 h 607568"/>
              <a:gd name="connsiteX3" fmla="*/ 560148 w 560148"/>
              <a:gd name="connsiteY3" fmla="*/ 607568 h 607568"/>
              <a:gd name="connsiteX4" fmla="*/ 360589 w 560148"/>
              <a:gd name="connsiteY4" fmla="*/ 607568 h 607568"/>
              <a:gd name="connsiteX5" fmla="*/ 418352 w 560148"/>
              <a:gd name="connsiteY5" fmla="*/ 558464 h 607568"/>
              <a:gd name="connsiteX6" fmla="*/ 422654 w 560148"/>
              <a:gd name="connsiteY6" fmla="*/ 537901 h 607568"/>
              <a:gd name="connsiteX7" fmla="*/ 403758 w 560148"/>
              <a:gd name="connsiteY7" fmla="*/ 500152 h 607568"/>
              <a:gd name="connsiteX8" fmla="*/ 438477 w 560148"/>
              <a:gd name="connsiteY8" fmla="*/ 500152 h 607568"/>
              <a:gd name="connsiteX9" fmla="*/ 453072 w 560148"/>
              <a:gd name="connsiteY9" fmla="*/ 492019 h 607568"/>
              <a:gd name="connsiteX10" fmla="*/ 453840 w 560148"/>
              <a:gd name="connsiteY10" fmla="*/ 475447 h 607568"/>
              <a:gd name="connsiteX11" fmla="*/ 119521 w 560148"/>
              <a:gd name="connsiteY11" fmla="*/ 449360 h 607568"/>
              <a:gd name="connsiteX12" fmla="*/ 106308 w 560148"/>
              <a:gd name="connsiteY12" fmla="*/ 475447 h 607568"/>
              <a:gd name="connsiteX13" fmla="*/ 107076 w 560148"/>
              <a:gd name="connsiteY13" fmla="*/ 492019 h 607568"/>
              <a:gd name="connsiteX14" fmla="*/ 121671 w 560148"/>
              <a:gd name="connsiteY14" fmla="*/ 500152 h 607568"/>
              <a:gd name="connsiteX15" fmla="*/ 156391 w 560148"/>
              <a:gd name="connsiteY15" fmla="*/ 500152 h 607568"/>
              <a:gd name="connsiteX16" fmla="*/ 137495 w 560148"/>
              <a:gd name="connsiteY16" fmla="*/ 537901 h 607568"/>
              <a:gd name="connsiteX17" fmla="*/ 141796 w 560148"/>
              <a:gd name="connsiteY17" fmla="*/ 558464 h 607568"/>
              <a:gd name="connsiteX18" fmla="*/ 199559 w 560148"/>
              <a:gd name="connsiteY18" fmla="*/ 607568 h 607568"/>
              <a:gd name="connsiteX19" fmla="*/ 0 w 560148"/>
              <a:gd name="connsiteY19" fmla="*/ 607568 h 607568"/>
              <a:gd name="connsiteX20" fmla="*/ 10754 w 560148"/>
              <a:gd name="connsiteY20" fmla="*/ 564755 h 607568"/>
              <a:gd name="connsiteX21" fmla="*/ 107537 w 560148"/>
              <a:gd name="connsiteY21" fmla="*/ 454117 h 607568"/>
              <a:gd name="connsiteX22" fmla="*/ 367042 w 560148"/>
              <a:gd name="connsiteY22" fmla="*/ 419935 h 607568"/>
              <a:gd name="connsiteX23" fmla="*/ 393001 w 560148"/>
              <a:gd name="connsiteY23" fmla="*/ 430214 h 607568"/>
              <a:gd name="connsiteX24" fmla="*/ 410973 w 560148"/>
              <a:gd name="connsiteY24" fmla="*/ 466115 h 607568"/>
              <a:gd name="connsiteX25" fmla="*/ 376105 w 560148"/>
              <a:gd name="connsiteY25" fmla="*/ 466115 h 607568"/>
              <a:gd name="connsiteX26" fmla="*/ 361512 w 560148"/>
              <a:gd name="connsiteY26" fmla="*/ 474092 h 607568"/>
              <a:gd name="connsiteX27" fmla="*/ 360898 w 560148"/>
              <a:gd name="connsiteY27" fmla="*/ 490815 h 607568"/>
              <a:gd name="connsiteX28" fmla="*/ 386089 w 560148"/>
              <a:gd name="connsiteY28" fmla="*/ 541137 h 607568"/>
              <a:gd name="connsiteX29" fmla="*/ 297151 w 560148"/>
              <a:gd name="connsiteY29" fmla="*/ 607568 h 607568"/>
              <a:gd name="connsiteX30" fmla="*/ 297151 w 560148"/>
              <a:gd name="connsiteY30" fmla="*/ 559394 h 607568"/>
              <a:gd name="connsiteX31" fmla="*/ 193107 w 560148"/>
              <a:gd name="connsiteY31" fmla="*/ 419935 h 607568"/>
              <a:gd name="connsiteX32" fmla="*/ 262997 w 560148"/>
              <a:gd name="connsiteY32" fmla="*/ 559394 h 607568"/>
              <a:gd name="connsiteX33" fmla="*/ 262997 w 560148"/>
              <a:gd name="connsiteY33" fmla="*/ 607568 h 607568"/>
              <a:gd name="connsiteX34" fmla="*/ 174059 w 560148"/>
              <a:gd name="connsiteY34" fmla="*/ 541137 h 607568"/>
              <a:gd name="connsiteX35" fmla="*/ 199251 w 560148"/>
              <a:gd name="connsiteY35" fmla="*/ 490815 h 607568"/>
              <a:gd name="connsiteX36" fmla="*/ 198636 w 560148"/>
              <a:gd name="connsiteY36" fmla="*/ 474092 h 607568"/>
              <a:gd name="connsiteX37" fmla="*/ 184044 w 560148"/>
              <a:gd name="connsiteY37" fmla="*/ 466115 h 607568"/>
              <a:gd name="connsiteX38" fmla="*/ 149175 w 560148"/>
              <a:gd name="connsiteY38" fmla="*/ 466115 h 607568"/>
              <a:gd name="connsiteX39" fmla="*/ 167147 w 560148"/>
              <a:gd name="connsiteY39" fmla="*/ 430214 h 607568"/>
              <a:gd name="connsiteX40" fmla="*/ 225104 w 560148"/>
              <a:gd name="connsiteY40" fmla="*/ 407303 h 607568"/>
              <a:gd name="connsiteX41" fmla="*/ 280110 w 560148"/>
              <a:gd name="connsiteY41" fmla="*/ 419272 h 607568"/>
              <a:gd name="connsiteX42" fmla="*/ 335115 w 560148"/>
              <a:gd name="connsiteY42" fmla="*/ 407303 h 607568"/>
              <a:gd name="connsiteX43" fmla="*/ 280110 w 560148"/>
              <a:gd name="connsiteY43" fmla="*/ 517173 h 607568"/>
              <a:gd name="connsiteX44" fmla="*/ 176385 w 560148"/>
              <a:gd name="connsiteY44" fmla="*/ 121655 h 607568"/>
              <a:gd name="connsiteX45" fmla="*/ 447547 w 560148"/>
              <a:gd name="connsiteY45" fmla="*/ 190997 h 607568"/>
              <a:gd name="connsiteX46" fmla="*/ 280087 w 560148"/>
              <a:gd name="connsiteY46" fmla="*/ 385217 h 607568"/>
              <a:gd name="connsiteX47" fmla="*/ 111705 w 560148"/>
              <a:gd name="connsiteY47" fmla="*/ 187162 h 607568"/>
              <a:gd name="connsiteX48" fmla="*/ 176385 w 560148"/>
              <a:gd name="connsiteY48" fmla="*/ 121655 h 607568"/>
              <a:gd name="connsiteX49" fmla="*/ 280110 w 560148"/>
              <a:gd name="connsiteY49" fmla="*/ 0 h 607568"/>
              <a:gd name="connsiteX50" fmla="*/ 405480 w 560148"/>
              <a:gd name="connsiteY50" fmla="*/ 29768 h 607568"/>
              <a:gd name="connsiteX51" fmla="*/ 453877 w 560148"/>
              <a:gd name="connsiteY51" fmla="*/ 135491 h 607568"/>
              <a:gd name="connsiteX52" fmla="*/ 452955 w 560148"/>
              <a:gd name="connsiteY52" fmla="*/ 156820 h 607568"/>
              <a:gd name="connsiteX53" fmla="*/ 176556 w 560148"/>
              <a:gd name="connsiteY53" fmla="*/ 83320 h 607568"/>
              <a:gd name="connsiteX54" fmla="*/ 161806 w 560148"/>
              <a:gd name="connsiteY54" fmla="*/ 82246 h 607568"/>
              <a:gd name="connsiteX55" fmla="*/ 151820 w 560148"/>
              <a:gd name="connsiteY55" fmla="*/ 92987 h 607568"/>
              <a:gd name="connsiteX56" fmla="*/ 106803 w 560148"/>
              <a:gd name="connsiteY56" fmla="*/ 150528 h 607568"/>
              <a:gd name="connsiteX57" fmla="*/ 106342 w 560148"/>
              <a:gd name="connsiteY57" fmla="*/ 135491 h 607568"/>
              <a:gd name="connsiteX58" fmla="*/ 154739 w 560148"/>
              <a:gd name="connsiteY58" fmla="*/ 29768 h 607568"/>
              <a:gd name="connsiteX59" fmla="*/ 280110 w 560148"/>
              <a:gd name="connsiteY5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0148" h="607568">
                <a:moveTo>
                  <a:pt x="440628" y="449360"/>
                </a:moveTo>
                <a:lnTo>
                  <a:pt x="452611" y="454117"/>
                </a:lnTo>
                <a:cubicBezTo>
                  <a:pt x="500695" y="473298"/>
                  <a:pt x="536797" y="514577"/>
                  <a:pt x="549394" y="564755"/>
                </a:cubicBezTo>
                <a:lnTo>
                  <a:pt x="560148" y="607568"/>
                </a:lnTo>
                <a:lnTo>
                  <a:pt x="360589" y="607568"/>
                </a:lnTo>
                <a:lnTo>
                  <a:pt x="418352" y="558464"/>
                </a:lnTo>
                <a:cubicBezTo>
                  <a:pt x="424344" y="553400"/>
                  <a:pt x="426034" y="544807"/>
                  <a:pt x="422654" y="537901"/>
                </a:cubicBezTo>
                <a:lnTo>
                  <a:pt x="403758" y="500152"/>
                </a:lnTo>
                <a:lnTo>
                  <a:pt x="438477" y="500152"/>
                </a:lnTo>
                <a:cubicBezTo>
                  <a:pt x="444469" y="500152"/>
                  <a:pt x="449999" y="497083"/>
                  <a:pt x="453072" y="492019"/>
                </a:cubicBezTo>
                <a:cubicBezTo>
                  <a:pt x="456144" y="487109"/>
                  <a:pt x="456451" y="480817"/>
                  <a:pt x="453840" y="475447"/>
                </a:cubicBezTo>
                <a:close/>
                <a:moveTo>
                  <a:pt x="119521" y="449360"/>
                </a:moveTo>
                <a:lnTo>
                  <a:pt x="106308" y="475447"/>
                </a:lnTo>
                <a:cubicBezTo>
                  <a:pt x="103697" y="480817"/>
                  <a:pt x="104004" y="487109"/>
                  <a:pt x="107076" y="492019"/>
                </a:cubicBezTo>
                <a:cubicBezTo>
                  <a:pt x="110149" y="497083"/>
                  <a:pt x="115680" y="500152"/>
                  <a:pt x="121671" y="500152"/>
                </a:cubicBezTo>
                <a:lnTo>
                  <a:pt x="156391" y="500152"/>
                </a:lnTo>
                <a:lnTo>
                  <a:pt x="137495" y="537901"/>
                </a:lnTo>
                <a:cubicBezTo>
                  <a:pt x="134115" y="544807"/>
                  <a:pt x="135805" y="553400"/>
                  <a:pt x="141796" y="558464"/>
                </a:cubicBezTo>
                <a:lnTo>
                  <a:pt x="199559" y="607568"/>
                </a:lnTo>
                <a:lnTo>
                  <a:pt x="0" y="607568"/>
                </a:lnTo>
                <a:lnTo>
                  <a:pt x="10754" y="564755"/>
                </a:lnTo>
                <a:cubicBezTo>
                  <a:pt x="23351" y="514577"/>
                  <a:pt x="59453" y="473298"/>
                  <a:pt x="107537" y="454117"/>
                </a:cubicBezTo>
                <a:close/>
                <a:moveTo>
                  <a:pt x="367042" y="419935"/>
                </a:moveTo>
                <a:lnTo>
                  <a:pt x="393001" y="430214"/>
                </a:lnTo>
                <a:lnTo>
                  <a:pt x="410973" y="466115"/>
                </a:lnTo>
                <a:lnTo>
                  <a:pt x="376105" y="466115"/>
                </a:lnTo>
                <a:cubicBezTo>
                  <a:pt x="370114" y="466115"/>
                  <a:pt x="364738" y="469183"/>
                  <a:pt x="361512" y="474092"/>
                </a:cubicBezTo>
                <a:cubicBezTo>
                  <a:pt x="358440" y="479155"/>
                  <a:pt x="358133" y="485445"/>
                  <a:pt x="360898" y="490815"/>
                </a:cubicBezTo>
                <a:lnTo>
                  <a:pt x="386089" y="541137"/>
                </a:lnTo>
                <a:lnTo>
                  <a:pt x="297151" y="607568"/>
                </a:lnTo>
                <a:lnTo>
                  <a:pt x="297151" y="559394"/>
                </a:lnTo>
                <a:close/>
                <a:moveTo>
                  <a:pt x="193107" y="419935"/>
                </a:moveTo>
                <a:lnTo>
                  <a:pt x="262997" y="559394"/>
                </a:lnTo>
                <a:lnTo>
                  <a:pt x="262997" y="607568"/>
                </a:lnTo>
                <a:lnTo>
                  <a:pt x="174059" y="541137"/>
                </a:lnTo>
                <a:lnTo>
                  <a:pt x="199251" y="490815"/>
                </a:lnTo>
                <a:cubicBezTo>
                  <a:pt x="202016" y="485445"/>
                  <a:pt x="201708" y="479155"/>
                  <a:pt x="198636" y="474092"/>
                </a:cubicBezTo>
                <a:cubicBezTo>
                  <a:pt x="195411" y="469183"/>
                  <a:pt x="190034" y="466115"/>
                  <a:pt x="184044" y="466115"/>
                </a:cubicBezTo>
                <a:lnTo>
                  <a:pt x="149175" y="466115"/>
                </a:lnTo>
                <a:lnTo>
                  <a:pt x="167147" y="430214"/>
                </a:lnTo>
                <a:close/>
                <a:moveTo>
                  <a:pt x="225104" y="407303"/>
                </a:moveTo>
                <a:cubicBezTo>
                  <a:pt x="243081" y="415129"/>
                  <a:pt x="261519" y="419272"/>
                  <a:pt x="280110" y="419272"/>
                </a:cubicBezTo>
                <a:cubicBezTo>
                  <a:pt x="298701" y="419272"/>
                  <a:pt x="317139" y="415129"/>
                  <a:pt x="335115" y="407303"/>
                </a:cubicBezTo>
                <a:lnTo>
                  <a:pt x="280110" y="517173"/>
                </a:lnTo>
                <a:close/>
                <a:moveTo>
                  <a:pt x="176385" y="121655"/>
                </a:moveTo>
                <a:cubicBezTo>
                  <a:pt x="217558" y="142059"/>
                  <a:pt x="331554" y="190997"/>
                  <a:pt x="447547" y="190997"/>
                </a:cubicBezTo>
                <a:cubicBezTo>
                  <a:pt x="426806" y="287340"/>
                  <a:pt x="357057" y="385217"/>
                  <a:pt x="280087" y="385217"/>
                </a:cubicBezTo>
                <a:cubicBezTo>
                  <a:pt x="202041" y="385217"/>
                  <a:pt x="131370" y="284732"/>
                  <a:pt x="111705" y="187162"/>
                </a:cubicBezTo>
                <a:cubicBezTo>
                  <a:pt x="146887" y="168906"/>
                  <a:pt x="166706" y="140371"/>
                  <a:pt x="176385" y="121655"/>
                </a:cubicBezTo>
                <a:close/>
                <a:moveTo>
                  <a:pt x="280110" y="0"/>
                </a:moveTo>
                <a:cubicBezTo>
                  <a:pt x="334345" y="0"/>
                  <a:pt x="376442" y="9974"/>
                  <a:pt x="405480" y="29768"/>
                </a:cubicBezTo>
                <a:cubicBezTo>
                  <a:pt x="438052" y="52171"/>
                  <a:pt x="453877" y="86696"/>
                  <a:pt x="453877" y="135491"/>
                </a:cubicBezTo>
                <a:cubicBezTo>
                  <a:pt x="453877" y="142396"/>
                  <a:pt x="453570" y="149608"/>
                  <a:pt x="452955" y="156820"/>
                </a:cubicBezTo>
                <a:cubicBezTo>
                  <a:pt x="315447" y="160042"/>
                  <a:pt x="177939" y="84087"/>
                  <a:pt x="176556" y="83320"/>
                </a:cubicBezTo>
                <a:cubicBezTo>
                  <a:pt x="172100" y="80711"/>
                  <a:pt x="166723" y="80405"/>
                  <a:pt x="161806" y="82246"/>
                </a:cubicBezTo>
                <a:cubicBezTo>
                  <a:pt x="157044" y="84241"/>
                  <a:pt x="153356" y="88077"/>
                  <a:pt x="151820" y="92987"/>
                </a:cubicBezTo>
                <a:cubicBezTo>
                  <a:pt x="151820" y="93447"/>
                  <a:pt x="140450" y="127972"/>
                  <a:pt x="106803" y="150528"/>
                </a:cubicBezTo>
                <a:cubicBezTo>
                  <a:pt x="106495" y="145465"/>
                  <a:pt x="106342" y="140401"/>
                  <a:pt x="106342" y="135491"/>
                </a:cubicBezTo>
                <a:cubicBezTo>
                  <a:pt x="106342" y="86696"/>
                  <a:pt x="122167" y="52171"/>
                  <a:pt x="154739" y="29768"/>
                </a:cubicBezTo>
                <a:cubicBezTo>
                  <a:pt x="183777" y="9974"/>
                  <a:pt x="225875" y="0"/>
                  <a:pt x="2801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文本框 14"/>
          <p:cNvSpPr txBox="1"/>
          <p:nvPr/>
        </p:nvSpPr>
        <p:spPr>
          <a:xfrm>
            <a:off x="6735698" y="4753166"/>
            <a:ext cx="2650109" cy="460375"/>
          </a:xfrm>
          <a:prstGeom prst="rect">
            <a:avLst/>
          </a:prstGeom>
          <a:noFill/>
        </p:spPr>
        <p:txBody>
          <a:bodyPr wrap="square" rtlCol="0">
            <a:spAutoFit/>
          </a:bodyPr>
          <a:lstStyle/>
          <a:p>
            <a:pPr algn="dist"/>
            <a:r>
              <a:rPr lang="zh-CN" altLang="en-US" sz="2400" dirty="0">
                <a:solidFill>
                  <a:schemeClr val="tx1">
                    <a:lumMod val="65000"/>
                    <a:lumOff val="35000"/>
                  </a:schemeClr>
                </a:solidFill>
                <a:latin typeface="汉仪大宋简" panose="02010600000101010101" pitchFamily="2" charset="-122"/>
                <a:ea typeface="汉仪大宋简" panose="02010600000101010101" pitchFamily="2" charset="-122"/>
              </a:rPr>
              <a:t>指导教师：喻莉</a:t>
            </a:r>
            <a:endParaRPr lang="zh-CN" altLang="en-US" sz="2400" dirty="0">
              <a:solidFill>
                <a:schemeClr val="tx1">
                  <a:lumMod val="65000"/>
                  <a:lumOff val="35000"/>
                </a:schemeClr>
              </a:solidFill>
              <a:latin typeface="汉仪大宋简" panose="02010600000101010101" pitchFamily="2" charset="-122"/>
              <a:ea typeface="汉仪大宋简" panose="02010600000101010101" pitchFamily="2" charset="-122"/>
            </a:endParaRPr>
          </a:p>
        </p:txBody>
      </p:sp>
      <p:sp>
        <p:nvSpPr>
          <p:cNvPr id="16" name="Oval 21"/>
          <p:cNvSpPr/>
          <p:nvPr/>
        </p:nvSpPr>
        <p:spPr>
          <a:xfrm>
            <a:off x="6386579" y="4847742"/>
            <a:ext cx="226533" cy="285957"/>
          </a:xfrm>
          <a:custGeom>
            <a:avLst/>
            <a:gdLst>
              <a:gd name="connsiteX0" fmla="*/ 313224 w 481752"/>
              <a:gd name="connsiteY0" fmla="*/ 359983 h 608123"/>
              <a:gd name="connsiteX1" fmla="*/ 389955 w 481752"/>
              <a:gd name="connsiteY1" fmla="*/ 407549 h 608123"/>
              <a:gd name="connsiteX2" fmla="*/ 466218 w 481752"/>
              <a:gd name="connsiteY2" fmla="*/ 510414 h 608123"/>
              <a:gd name="connsiteX3" fmla="*/ 467391 w 481752"/>
              <a:gd name="connsiteY3" fmla="*/ 597813 h 608123"/>
              <a:gd name="connsiteX4" fmla="*/ 466452 w 481752"/>
              <a:gd name="connsiteY4" fmla="*/ 598516 h 608123"/>
              <a:gd name="connsiteX5" fmla="*/ 461055 w 481752"/>
              <a:gd name="connsiteY5" fmla="*/ 602968 h 608123"/>
              <a:gd name="connsiteX6" fmla="*/ 354757 w 481752"/>
              <a:gd name="connsiteY6" fmla="*/ 606249 h 608123"/>
              <a:gd name="connsiteX7" fmla="*/ 240012 w 481752"/>
              <a:gd name="connsiteY7" fmla="*/ 599688 h 608123"/>
              <a:gd name="connsiteX8" fmla="*/ 113065 w 481752"/>
              <a:gd name="connsiteY8" fmla="*/ 599454 h 608123"/>
              <a:gd name="connsiteX9" fmla="*/ 4655 w 481752"/>
              <a:gd name="connsiteY9" fmla="*/ 589847 h 608123"/>
              <a:gd name="connsiteX10" fmla="*/ 2543 w 481752"/>
              <a:gd name="connsiteY10" fmla="*/ 577662 h 608123"/>
              <a:gd name="connsiteX11" fmla="*/ 28824 w 481752"/>
              <a:gd name="connsiteY11" fmla="*/ 465425 h 608123"/>
              <a:gd name="connsiteX12" fmla="*/ 117289 w 481752"/>
              <a:gd name="connsiteY12" fmla="*/ 372168 h 608123"/>
              <a:gd name="connsiteX13" fmla="*/ 184399 w 481752"/>
              <a:gd name="connsiteY13" fmla="*/ 386695 h 608123"/>
              <a:gd name="connsiteX14" fmla="*/ 251041 w 481752"/>
              <a:gd name="connsiteY14" fmla="*/ 500104 h 608123"/>
              <a:gd name="connsiteX15" fmla="*/ 285066 w 481752"/>
              <a:gd name="connsiteY15" fmla="*/ 410830 h 608123"/>
              <a:gd name="connsiteX16" fmla="*/ 313224 w 481752"/>
              <a:gd name="connsiteY16" fmla="*/ 359983 h 608123"/>
              <a:gd name="connsiteX17" fmla="*/ 272410 w 481752"/>
              <a:gd name="connsiteY17" fmla="*/ 257285 h 608123"/>
              <a:gd name="connsiteX18" fmla="*/ 281531 w 481752"/>
              <a:gd name="connsiteY18" fmla="*/ 266250 h 608123"/>
              <a:gd name="connsiteX19" fmla="*/ 193782 w 481752"/>
              <a:gd name="connsiteY19" fmla="*/ 266250 h 608123"/>
              <a:gd name="connsiteX20" fmla="*/ 207859 w 481752"/>
              <a:gd name="connsiteY20" fmla="*/ 264375 h 608123"/>
              <a:gd name="connsiteX21" fmla="*/ 236014 w 481752"/>
              <a:gd name="connsiteY21" fmla="*/ 288048 h 608123"/>
              <a:gd name="connsiteX22" fmla="*/ 262761 w 481752"/>
              <a:gd name="connsiteY22" fmla="*/ 266250 h 608123"/>
              <a:gd name="connsiteX23" fmla="*/ 272410 w 481752"/>
              <a:gd name="connsiteY23" fmla="*/ 257285 h 608123"/>
              <a:gd name="connsiteX24" fmla="*/ 171247 w 481752"/>
              <a:gd name="connsiteY24" fmla="*/ 214915 h 608123"/>
              <a:gd name="connsiteX25" fmla="*/ 184629 w 481752"/>
              <a:gd name="connsiteY25" fmla="*/ 215150 h 608123"/>
              <a:gd name="connsiteX26" fmla="*/ 184629 w 481752"/>
              <a:gd name="connsiteY26" fmla="*/ 228999 h 608123"/>
              <a:gd name="connsiteX27" fmla="*/ 173830 w 481752"/>
              <a:gd name="connsiteY27" fmla="*/ 233694 h 608123"/>
              <a:gd name="connsiteX28" fmla="*/ 164204 w 481752"/>
              <a:gd name="connsiteY28" fmla="*/ 224070 h 608123"/>
              <a:gd name="connsiteX29" fmla="*/ 171247 w 481752"/>
              <a:gd name="connsiteY29" fmla="*/ 214915 h 608123"/>
              <a:gd name="connsiteX30" fmla="*/ 299584 w 481752"/>
              <a:gd name="connsiteY30" fmla="*/ 213237 h 608123"/>
              <a:gd name="connsiteX31" fmla="*/ 305053 w 481752"/>
              <a:gd name="connsiteY31" fmla="*/ 221945 h 608123"/>
              <a:gd name="connsiteX32" fmla="*/ 286941 w 481752"/>
              <a:gd name="connsiteY32" fmla="*/ 227340 h 608123"/>
              <a:gd name="connsiteX33" fmla="*/ 285295 w 481752"/>
              <a:gd name="connsiteY33" fmla="*/ 224056 h 608123"/>
              <a:gd name="connsiteX34" fmla="*/ 288353 w 481752"/>
              <a:gd name="connsiteY34" fmla="*/ 214908 h 608123"/>
              <a:gd name="connsiteX35" fmla="*/ 288823 w 481752"/>
              <a:gd name="connsiteY35" fmla="*/ 214439 h 608123"/>
              <a:gd name="connsiteX36" fmla="*/ 289293 w 481752"/>
              <a:gd name="connsiteY36" fmla="*/ 214204 h 608123"/>
              <a:gd name="connsiteX37" fmla="*/ 289529 w 481752"/>
              <a:gd name="connsiteY37" fmla="*/ 214204 h 608123"/>
              <a:gd name="connsiteX38" fmla="*/ 299584 w 481752"/>
              <a:gd name="connsiteY38" fmla="*/ 213237 h 608123"/>
              <a:gd name="connsiteX39" fmla="*/ 300790 w 481752"/>
              <a:gd name="connsiteY39" fmla="*/ 144092 h 608123"/>
              <a:gd name="connsiteX40" fmla="*/ 279446 w 481752"/>
              <a:gd name="connsiteY40" fmla="*/ 144880 h 608123"/>
              <a:gd name="connsiteX41" fmla="*/ 220310 w 481752"/>
              <a:gd name="connsiteY41" fmla="*/ 180499 h 608123"/>
              <a:gd name="connsiteX42" fmla="*/ 106732 w 481752"/>
              <a:gd name="connsiteY42" fmla="*/ 196434 h 608123"/>
              <a:gd name="connsiteX43" fmla="*/ 133484 w 481752"/>
              <a:gd name="connsiteY43" fmla="*/ 295559 h 608123"/>
              <a:gd name="connsiteX44" fmla="*/ 224065 w 481752"/>
              <a:gd name="connsiteY44" fmla="*/ 338443 h 608123"/>
              <a:gd name="connsiteX45" fmla="*/ 335531 w 481752"/>
              <a:gd name="connsiteY45" fmla="*/ 286889 h 608123"/>
              <a:gd name="connsiteX46" fmla="*/ 355713 w 481752"/>
              <a:gd name="connsiteY46" fmla="*/ 201121 h 608123"/>
              <a:gd name="connsiteX47" fmla="*/ 352897 w 481752"/>
              <a:gd name="connsiteY47" fmla="*/ 197840 h 608123"/>
              <a:gd name="connsiteX48" fmla="*/ 300790 w 481752"/>
              <a:gd name="connsiteY48" fmla="*/ 144092 h 608123"/>
              <a:gd name="connsiteX49" fmla="*/ 217259 w 481752"/>
              <a:gd name="connsiteY49" fmla="*/ 2168 h 608123"/>
              <a:gd name="connsiteX50" fmla="*/ 428928 w 481752"/>
              <a:gd name="connsiteY50" fmla="*/ 303292 h 608123"/>
              <a:gd name="connsiteX51" fmla="*/ 427051 w 481752"/>
              <a:gd name="connsiteY51" fmla="*/ 307276 h 608123"/>
              <a:gd name="connsiteX52" fmla="*/ 420950 w 481752"/>
              <a:gd name="connsiteY52" fmla="*/ 313603 h 608123"/>
              <a:gd name="connsiteX53" fmla="*/ 381526 w 481752"/>
              <a:gd name="connsiteY53" fmla="*/ 314072 h 608123"/>
              <a:gd name="connsiteX54" fmla="*/ 341867 w 481752"/>
              <a:gd name="connsiteY54" fmla="*/ 310791 h 608123"/>
              <a:gd name="connsiteX55" fmla="*/ 339521 w 481752"/>
              <a:gd name="connsiteY55" fmla="*/ 309385 h 608123"/>
              <a:gd name="connsiteX56" fmla="*/ 331542 w 481752"/>
              <a:gd name="connsiteY56" fmla="*/ 316884 h 608123"/>
              <a:gd name="connsiteX57" fmla="*/ 210219 w 481752"/>
              <a:gd name="connsiteY57" fmla="*/ 354847 h 608123"/>
              <a:gd name="connsiteX58" fmla="*/ 122689 w 481752"/>
              <a:gd name="connsiteY58" fmla="*/ 309619 h 608123"/>
              <a:gd name="connsiteX59" fmla="*/ 97345 w 481752"/>
              <a:gd name="connsiteY59" fmla="*/ 312666 h 608123"/>
              <a:gd name="connsiteX60" fmla="*/ 52758 w 481752"/>
              <a:gd name="connsiteY60" fmla="*/ 311260 h 608123"/>
              <a:gd name="connsiteX61" fmla="*/ 48065 w 481752"/>
              <a:gd name="connsiteY61" fmla="*/ 306339 h 608123"/>
              <a:gd name="connsiteX62" fmla="*/ 47126 w 481752"/>
              <a:gd name="connsiteY62" fmla="*/ 304933 h 608123"/>
              <a:gd name="connsiteX63" fmla="*/ 64961 w 481752"/>
              <a:gd name="connsiteY63" fmla="*/ 114650 h 608123"/>
              <a:gd name="connsiteX64" fmla="*/ 217259 w 481752"/>
              <a:gd name="connsiteY64" fmla="*/ 2168 h 60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1752" h="608123">
                <a:moveTo>
                  <a:pt x="313224" y="359983"/>
                </a:moveTo>
                <a:cubicBezTo>
                  <a:pt x="339740" y="348502"/>
                  <a:pt x="372826" y="390210"/>
                  <a:pt x="389955" y="407549"/>
                </a:cubicBezTo>
                <a:cubicBezTo>
                  <a:pt x="419287" y="437542"/>
                  <a:pt x="447680" y="472455"/>
                  <a:pt x="466218" y="510414"/>
                </a:cubicBezTo>
                <a:cubicBezTo>
                  <a:pt x="479124" y="536891"/>
                  <a:pt x="492968" y="574148"/>
                  <a:pt x="467391" y="597813"/>
                </a:cubicBezTo>
                <a:cubicBezTo>
                  <a:pt x="466922" y="598048"/>
                  <a:pt x="466687" y="598282"/>
                  <a:pt x="466452" y="598516"/>
                </a:cubicBezTo>
                <a:cubicBezTo>
                  <a:pt x="465514" y="600625"/>
                  <a:pt x="463871" y="602265"/>
                  <a:pt x="461055" y="602968"/>
                </a:cubicBezTo>
                <a:cubicBezTo>
                  <a:pt x="427265" y="610935"/>
                  <a:pt x="389017" y="607655"/>
                  <a:pt x="354757" y="606249"/>
                </a:cubicBezTo>
                <a:cubicBezTo>
                  <a:pt x="316509" y="604608"/>
                  <a:pt x="278261" y="601797"/>
                  <a:pt x="240012" y="599688"/>
                </a:cubicBezTo>
                <a:cubicBezTo>
                  <a:pt x="197540" y="597345"/>
                  <a:pt x="155537" y="598751"/>
                  <a:pt x="113065" y="599454"/>
                </a:cubicBezTo>
                <a:cubicBezTo>
                  <a:pt x="76928" y="600157"/>
                  <a:pt x="39384" y="601094"/>
                  <a:pt x="4655" y="589847"/>
                </a:cubicBezTo>
                <a:cubicBezTo>
                  <a:pt x="-742" y="588206"/>
                  <a:pt x="-1446" y="580474"/>
                  <a:pt x="2543" y="577662"/>
                </a:cubicBezTo>
                <a:cubicBezTo>
                  <a:pt x="-5435" y="538766"/>
                  <a:pt x="7940" y="498464"/>
                  <a:pt x="28824" y="465425"/>
                </a:cubicBezTo>
                <a:cubicBezTo>
                  <a:pt x="50647" y="430981"/>
                  <a:pt x="80917" y="392319"/>
                  <a:pt x="117289" y="372168"/>
                </a:cubicBezTo>
                <a:cubicBezTo>
                  <a:pt x="144274" y="357406"/>
                  <a:pt x="166566" y="360452"/>
                  <a:pt x="184399" y="386695"/>
                </a:cubicBezTo>
                <a:cubicBezTo>
                  <a:pt x="209038" y="423014"/>
                  <a:pt x="226168" y="463785"/>
                  <a:pt x="251041" y="500104"/>
                </a:cubicBezTo>
                <a:cubicBezTo>
                  <a:pt x="267701" y="473158"/>
                  <a:pt x="273568" y="440119"/>
                  <a:pt x="285066" y="410830"/>
                </a:cubicBezTo>
                <a:cubicBezTo>
                  <a:pt x="290697" y="397005"/>
                  <a:pt x="297502" y="366779"/>
                  <a:pt x="313224" y="359983"/>
                </a:cubicBezTo>
                <a:close/>
                <a:moveTo>
                  <a:pt x="272410" y="257285"/>
                </a:moveTo>
                <a:cubicBezTo>
                  <a:pt x="277074" y="257285"/>
                  <a:pt x="281649" y="260274"/>
                  <a:pt x="281531" y="266250"/>
                </a:cubicBezTo>
                <a:cubicBezTo>
                  <a:pt x="280124" y="319923"/>
                  <a:pt x="188620" y="318048"/>
                  <a:pt x="193782" y="266250"/>
                </a:cubicBezTo>
                <a:cubicBezTo>
                  <a:pt x="194486" y="258516"/>
                  <a:pt x="205513" y="256172"/>
                  <a:pt x="207859" y="264375"/>
                </a:cubicBezTo>
                <a:cubicBezTo>
                  <a:pt x="211613" y="277735"/>
                  <a:pt x="221233" y="287813"/>
                  <a:pt x="236014" y="288048"/>
                </a:cubicBezTo>
                <a:cubicBezTo>
                  <a:pt x="250092" y="288048"/>
                  <a:pt x="262058" y="281485"/>
                  <a:pt x="262761" y="266250"/>
                </a:cubicBezTo>
                <a:cubicBezTo>
                  <a:pt x="262996" y="260274"/>
                  <a:pt x="267747" y="257285"/>
                  <a:pt x="272410" y="257285"/>
                </a:cubicBezTo>
                <a:close/>
                <a:moveTo>
                  <a:pt x="171247" y="214915"/>
                </a:moveTo>
                <a:cubicBezTo>
                  <a:pt x="175003" y="211394"/>
                  <a:pt x="181107" y="211394"/>
                  <a:pt x="184629" y="215150"/>
                </a:cubicBezTo>
                <a:cubicBezTo>
                  <a:pt x="188385" y="218906"/>
                  <a:pt x="188620" y="225243"/>
                  <a:pt x="184629" y="228999"/>
                </a:cubicBezTo>
                <a:cubicBezTo>
                  <a:pt x="181577" y="232051"/>
                  <a:pt x="178290" y="233224"/>
                  <a:pt x="173830" y="233694"/>
                </a:cubicBezTo>
                <a:cubicBezTo>
                  <a:pt x="168665" y="234398"/>
                  <a:pt x="164204" y="228999"/>
                  <a:pt x="164204" y="224070"/>
                </a:cubicBezTo>
                <a:cubicBezTo>
                  <a:pt x="164204" y="219140"/>
                  <a:pt x="167256" y="216089"/>
                  <a:pt x="171247" y="214915"/>
                </a:cubicBezTo>
                <a:close/>
                <a:moveTo>
                  <a:pt x="299584" y="213237"/>
                </a:moveTo>
                <a:cubicBezTo>
                  <a:pt x="302701" y="214615"/>
                  <a:pt x="305053" y="217606"/>
                  <a:pt x="305053" y="221945"/>
                </a:cubicBezTo>
                <a:cubicBezTo>
                  <a:pt x="305053" y="231797"/>
                  <a:pt x="291881" y="235315"/>
                  <a:pt x="286941" y="227340"/>
                </a:cubicBezTo>
                <a:cubicBezTo>
                  <a:pt x="286000" y="226402"/>
                  <a:pt x="285530" y="225463"/>
                  <a:pt x="285295" y="224056"/>
                </a:cubicBezTo>
                <a:cubicBezTo>
                  <a:pt x="284589" y="220537"/>
                  <a:pt x="285530" y="217254"/>
                  <a:pt x="288353" y="214908"/>
                </a:cubicBezTo>
                <a:cubicBezTo>
                  <a:pt x="288588" y="214908"/>
                  <a:pt x="288823" y="214673"/>
                  <a:pt x="288823" y="214439"/>
                </a:cubicBezTo>
                <a:cubicBezTo>
                  <a:pt x="289058" y="214439"/>
                  <a:pt x="289058" y="214204"/>
                  <a:pt x="289293" y="214204"/>
                </a:cubicBezTo>
                <a:cubicBezTo>
                  <a:pt x="289293" y="214204"/>
                  <a:pt x="289529" y="214204"/>
                  <a:pt x="289529" y="214204"/>
                </a:cubicBezTo>
                <a:cubicBezTo>
                  <a:pt x="292586" y="212093"/>
                  <a:pt x="296468" y="211859"/>
                  <a:pt x="299584" y="213237"/>
                </a:cubicBezTo>
                <a:close/>
                <a:moveTo>
                  <a:pt x="300790" y="144092"/>
                </a:moveTo>
                <a:cubicBezTo>
                  <a:pt x="293438" y="141394"/>
                  <a:pt x="286134" y="141189"/>
                  <a:pt x="279446" y="144880"/>
                </a:cubicBezTo>
                <a:cubicBezTo>
                  <a:pt x="259265" y="156128"/>
                  <a:pt x="241195" y="170423"/>
                  <a:pt x="220310" y="180499"/>
                </a:cubicBezTo>
                <a:cubicBezTo>
                  <a:pt x="184171" y="197606"/>
                  <a:pt x="145686" y="206745"/>
                  <a:pt x="106732" y="196434"/>
                </a:cubicBezTo>
                <a:cubicBezTo>
                  <a:pt x="100396" y="233459"/>
                  <a:pt x="106262" y="267673"/>
                  <a:pt x="133484" y="295559"/>
                </a:cubicBezTo>
                <a:cubicBezTo>
                  <a:pt x="156950" y="319462"/>
                  <a:pt x="189334" y="339146"/>
                  <a:pt x="224065" y="338443"/>
                </a:cubicBezTo>
                <a:cubicBezTo>
                  <a:pt x="263958" y="337271"/>
                  <a:pt x="312769" y="322742"/>
                  <a:pt x="335531" y="286889"/>
                </a:cubicBezTo>
                <a:cubicBezTo>
                  <a:pt x="352427" y="260408"/>
                  <a:pt x="354305" y="231350"/>
                  <a:pt x="355713" y="201121"/>
                </a:cubicBezTo>
                <a:cubicBezTo>
                  <a:pt x="354774" y="200418"/>
                  <a:pt x="353601" y="199246"/>
                  <a:pt x="352897" y="197840"/>
                </a:cubicBezTo>
                <a:cubicBezTo>
                  <a:pt x="345329" y="182725"/>
                  <a:pt x="322845" y="152188"/>
                  <a:pt x="300790" y="144092"/>
                </a:cubicBezTo>
                <a:close/>
                <a:moveTo>
                  <a:pt x="217259" y="2168"/>
                </a:moveTo>
                <a:cubicBezTo>
                  <a:pt x="380353" y="-22672"/>
                  <a:pt x="453099" y="171360"/>
                  <a:pt x="428928" y="303292"/>
                </a:cubicBezTo>
                <a:cubicBezTo>
                  <a:pt x="428694" y="304933"/>
                  <a:pt x="427990" y="306339"/>
                  <a:pt x="427051" y="307276"/>
                </a:cubicBezTo>
                <a:cubicBezTo>
                  <a:pt x="426347" y="310322"/>
                  <a:pt x="424235" y="312900"/>
                  <a:pt x="420950" y="313603"/>
                </a:cubicBezTo>
                <a:cubicBezTo>
                  <a:pt x="408043" y="315478"/>
                  <a:pt x="394433" y="314072"/>
                  <a:pt x="381526" y="314072"/>
                </a:cubicBezTo>
                <a:cubicBezTo>
                  <a:pt x="368854" y="313837"/>
                  <a:pt x="354070" y="314775"/>
                  <a:pt x="341867" y="310791"/>
                </a:cubicBezTo>
                <a:cubicBezTo>
                  <a:pt x="340929" y="310557"/>
                  <a:pt x="340225" y="310088"/>
                  <a:pt x="339521" y="309385"/>
                </a:cubicBezTo>
                <a:cubicBezTo>
                  <a:pt x="337174" y="311963"/>
                  <a:pt x="334358" y="314540"/>
                  <a:pt x="331542" y="316884"/>
                </a:cubicBezTo>
                <a:cubicBezTo>
                  <a:pt x="297515" y="344770"/>
                  <a:pt x="254337" y="359299"/>
                  <a:pt x="210219" y="354847"/>
                </a:cubicBezTo>
                <a:cubicBezTo>
                  <a:pt x="179009" y="351566"/>
                  <a:pt x="146625" y="334225"/>
                  <a:pt x="122689" y="309619"/>
                </a:cubicBezTo>
                <a:cubicBezTo>
                  <a:pt x="115180" y="312900"/>
                  <a:pt x="105089" y="312197"/>
                  <a:pt x="97345" y="312666"/>
                </a:cubicBezTo>
                <a:cubicBezTo>
                  <a:pt x="82561" y="313837"/>
                  <a:pt x="67308" y="313603"/>
                  <a:pt x="52758" y="311260"/>
                </a:cubicBezTo>
                <a:cubicBezTo>
                  <a:pt x="49942" y="310791"/>
                  <a:pt x="48300" y="308682"/>
                  <a:pt x="48065" y="306339"/>
                </a:cubicBezTo>
                <a:cubicBezTo>
                  <a:pt x="47596" y="305870"/>
                  <a:pt x="47361" y="305401"/>
                  <a:pt x="47126" y="304933"/>
                </a:cubicBezTo>
                <a:cubicBezTo>
                  <a:pt x="22721" y="244708"/>
                  <a:pt x="35628" y="170891"/>
                  <a:pt x="64961" y="114650"/>
                </a:cubicBezTo>
                <a:cubicBezTo>
                  <a:pt x="97345" y="52551"/>
                  <a:pt x="147094" y="12947"/>
                  <a:pt x="217259" y="21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灯片编号占位符 1"/>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45745" y="936625"/>
            <a:ext cx="4926330" cy="521970"/>
          </a:xfrm>
          <a:prstGeom prst="rect">
            <a:avLst/>
          </a:prstGeom>
          <a:noFill/>
        </p:spPr>
        <p:txBody>
          <a:bodyPr wrap="square">
            <a:spAutoFit/>
          </a:bodyPr>
          <a:lstStyle/>
          <a:p>
            <a:pPr algn="dist"/>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脑功能连接</a:t>
            </a:r>
            <a:r>
              <a:rPr lang="en-US" altLang="zh-CN"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(FC)</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方法简介</a:t>
            </a:r>
            <a:endParaRPr lang="en-US" altLang="zh-CN"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5" name="文本框 4"/>
          <p:cNvSpPr txBox="1"/>
          <p:nvPr/>
        </p:nvSpPr>
        <p:spPr>
          <a:xfrm>
            <a:off x="5228590" y="750570"/>
            <a:ext cx="6288405" cy="1753235"/>
          </a:xfrm>
          <a:prstGeom prst="rect">
            <a:avLst/>
          </a:prstGeom>
          <a:noFill/>
        </p:spPr>
        <p:txBody>
          <a:bodyPr wrap="square" rtlCol="0">
            <a:spAutoFit/>
          </a:bodyPr>
          <a:lstStyle/>
          <a:p>
            <a:pPr algn="l"/>
            <a:r>
              <a:rPr lang="en-US" altLang="zh-CN" dirty="0">
                <a:solidFill>
                  <a:schemeClr val="tx1">
                    <a:lumMod val="75000"/>
                    <a:lumOff val="25000"/>
                  </a:schemeClr>
                </a:solidFill>
                <a:latin typeface="微软雅黑" pitchFamily="34" charset="-122"/>
                <a:ea typeface="微软雅黑" pitchFamily="34" charset="-122"/>
              </a:rPr>
              <a:t>      </a:t>
            </a:r>
            <a:r>
              <a:rPr lang="zh-CN" altLang="en-US" dirty="0">
                <a:solidFill>
                  <a:schemeClr val="tx1">
                    <a:lumMod val="75000"/>
                    <a:lumOff val="25000"/>
                  </a:schemeClr>
                </a:solidFill>
                <a:latin typeface="微软雅黑" pitchFamily="34" charset="-122"/>
                <a:ea typeface="微软雅黑" pitchFamily="34" charset="-122"/>
              </a:rPr>
              <a:t>大脑依赖不同脑区间的神经元功能交互来完成任务，相关研究表明，这种脑区间功能交互出现异常可能是不同精神障碍的直接原因。</a:t>
            </a:r>
            <a:r>
              <a:rPr lang="zh-CN" altLang="en-US" dirty="0">
                <a:solidFill>
                  <a:schemeClr val="tx1">
                    <a:lumMod val="75000"/>
                    <a:lumOff val="25000"/>
                  </a:schemeClr>
                </a:solidFill>
                <a:latin typeface="微软雅黑" pitchFamily="34" charset="-122"/>
                <a:ea typeface="微软雅黑" pitchFamily="34" charset="-122"/>
              </a:rPr>
              <a:t>而脑功能连接的本质是将</a:t>
            </a:r>
            <a:r>
              <a:rPr lang="en-US" altLang="zh-CN" dirty="0">
                <a:solidFill>
                  <a:schemeClr val="tx1">
                    <a:lumMod val="75000"/>
                    <a:lumOff val="25000"/>
                  </a:schemeClr>
                </a:solidFill>
                <a:latin typeface="微软雅黑" pitchFamily="34" charset="-122"/>
                <a:ea typeface="微软雅黑" pitchFamily="34" charset="-122"/>
              </a:rPr>
              <a:t>rs-fMRI</a:t>
            </a:r>
            <a:r>
              <a:rPr lang="zh-CN" altLang="en-US" dirty="0">
                <a:solidFill>
                  <a:schemeClr val="tx1">
                    <a:lumMod val="75000"/>
                    <a:lumOff val="25000"/>
                  </a:schemeClr>
                </a:solidFill>
                <a:latin typeface="微软雅黑" pitchFamily="34" charset="-122"/>
                <a:ea typeface="微软雅黑" pitchFamily="34" charset="-122"/>
              </a:rPr>
              <a:t>中复杂的</a:t>
            </a:r>
            <a:r>
              <a:rPr lang="en-US" altLang="zh-CN" dirty="0">
                <a:solidFill>
                  <a:schemeClr val="tx1">
                    <a:lumMod val="75000"/>
                    <a:lumOff val="25000"/>
                  </a:schemeClr>
                </a:solidFill>
                <a:latin typeface="微软雅黑" pitchFamily="34" charset="-122"/>
                <a:ea typeface="微软雅黑" pitchFamily="34" charset="-122"/>
              </a:rPr>
              <a:t>BOLD</a:t>
            </a:r>
            <a:r>
              <a:rPr lang="zh-CN" altLang="en-US" dirty="0">
                <a:solidFill>
                  <a:schemeClr val="tx1">
                    <a:lumMod val="75000"/>
                    <a:lumOff val="25000"/>
                  </a:schemeClr>
                </a:solidFill>
                <a:latin typeface="微软雅黑" pitchFamily="34" charset="-122"/>
                <a:ea typeface="微软雅黑" pitchFamily="34" charset="-122"/>
              </a:rPr>
              <a:t>时间信号根据不同的功能连接预定义</a:t>
            </a:r>
            <a:r>
              <a:rPr lang="zh-CN" altLang="en-US" dirty="0">
                <a:solidFill>
                  <a:schemeClr val="tx1">
                    <a:lumMod val="75000"/>
                    <a:lumOff val="25000"/>
                  </a:schemeClr>
                </a:solidFill>
                <a:latin typeface="微软雅黑" pitchFamily="34" charset="-122"/>
                <a:ea typeface="微软雅黑" pitchFamily="34" charset="-122"/>
              </a:rPr>
              <a:t>模版压缩为不同脑区之间的相关性信息，从而大幅减少特征数量，使分析成为</a:t>
            </a:r>
            <a:r>
              <a:rPr lang="zh-CN" altLang="en-US" dirty="0">
                <a:solidFill>
                  <a:schemeClr val="tx1">
                    <a:lumMod val="75000"/>
                    <a:lumOff val="25000"/>
                  </a:schemeClr>
                </a:solidFill>
                <a:latin typeface="微软雅黑" pitchFamily="34" charset="-122"/>
                <a:ea typeface="微软雅黑" pitchFamily="34" charset="-122"/>
              </a:rPr>
              <a:t>可能。</a:t>
            </a:r>
            <a:endParaRPr lang="zh-CN" altLang="en-US" dirty="0">
              <a:solidFill>
                <a:schemeClr val="tx1">
                  <a:lumMod val="75000"/>
                  <a:lumOff val="25000"/>
                </a:schemeClr>
              </a:solidFill>
              <a:latin typeface="微软雅黑" pitchFamily="34" charset="-122"/>
              <a:ea typeface="微软雅黑" pitchFamily="34" charset="-122"/>
            </a:endParaRPr>
          </a:p>
        </p:txBody>
      </p:sp>
      <p:pic>
        <p:nvPicPr>
          <p:cNvPr id="10" name="图片 9" descr="截屏2023-02-23 17.31.31"/>
          <p:cNvPicPr>
            <a:picLocks noChangeAspect="1"/>
          </p:cNvPicPr>
          <p:nvPr/>
        </p:nvPicPr>
        <p:blipFill>
          <a:blip r:embed="rId1"/>
          <a:stretch>
            <a:fillRect/>
          </a:stretch>
        </p:blipFill>
        <p:spPr>
          <a:xfrm>
            <a:off x="245745" y="2487295"/>
            <a:ext cx="6327775" cy="3208020"/>
          </a:xfrm>
          <a:prstGeom prst="rect">
            <a:avLst/>
          </a:prstGeom>
        </p:spPr>
      </p:pic>
      <p:sp>
        <p:nvSpPr>
          <p:cNvPr id="11" name="文本框 10"/>
          <p:cNvSpPr txBox="1"/>
          <p:nvPr/>
        </p:nvSpPr>
        <p:spPr>
          <a:xfrm>
            <a:off x="1204595" y="5645150"/>
            <a:ext cx="5166995" cy="368300"/>
          </a:xfrm>
          <a:prstGeom prst="rect">
            <a:avLst/>
          </a:prstGeom>
          <a:noFill/>
        </p:spPr>
        <p:txBody>
          <a:bodyPr wrap="square" rtlCol="0">
            <a:spAutoFit/>
          </a:bodyPr>
          <a:lstStyle/>
          <a:p>
            <a:r>
              <a:rPr lang="zh-CN" altLang="en-US"/>
              <a:t>根据不同脑区</a:t>
            </a:r>
            <a:r>
              <a:rPr lang="en-US" altLang="zh-CN"/>
              <a:t>fMRI</a:t>
            </a:r>
            <a:r>
              <a:rPr lang="zh-CN" altLang="en-US"/>
              <a:t>信号之间的相关性确定</a:t>
            </a:r>
            <a:r>
              <a:rPr lang="en-US" altLang="zh-CN"/>
              <a:t>FC</a:t>
            </a:r>
            <a:r>
              <a:rPr lang="zh-CN" altLang="en-US"/>
              <a:t>关系</a:t>
            </a:r>
            <a:endParaRPr lang="zh-CN" altLang="en-US"/>
          </a:p>
        </p:txBody>
      </p:sp>
      <p:sp>
        <p:nvSpPr>
          <p:cNvPr id="13" name="灯片编号占位符 12"/>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 name="文本框 1"/>
          <p:cNvSpPr txBox="1"/>
          <p:nvPr/>
        </p:nvSpPr>
        <p:spPr>
          <a:xfrm>
            <a:off x="245745" y="290830"/>
            <a:ext cx="1857375" cy="521970"/>
          </a:xfrm>
          <a:prstGeom prst="rect">
            <a:avLst/>
          </a:prstGeom>
          <a:noFill/>
        </p:spPr>
        <p:txBody>
          <a:bodyPr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研究内容</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pic>
        <p:nvPicPr>
          <p:cNvPr id="3" name="图片 2"/>
          <p:cNvPicPr>
            <a:picLocks noChangeAspect="1"/>
          </p:cNvPicPr>
          <p:nvPr/>
        </p:nvPicPr>
        <p:blipFill>
          <a:blip r:embed="rId2"/>
          <a:stretch>
            <a:fillRect/>
          </a:stretch>
        </p:blipFill>
        <p:spPr>
          <a:xfrm>
            <a:off x="763905" y="2821305"/>
            <a:ext cx="5410200" cy="2400300"/>
          </a:xfrm>
          <a:prstGeom prst="rect">
            <a:avLst/>
          </a:prstGeom>
        </p:spPr>
      </p:pic>
      <p:grpSp>
        <p:nvGrpSpPr>
          <p:cNvPr id="34" name="组合 33"/>
          <p:cNvGrpSpPr/>
          <p:nvPr/>
        </p:nvGrpSpPr>
        <p:grpSpPr>
          <a:xfrm>
            <a:off x="6371351" y="4155569"/>
            <a:ext cx="5145334" cy="737235"/>
            <a:chOff x="1769377" y="1317563"/>
            <a:chExt cx="5145334" cy="737235"/>
          </a:xfrm>
        </p:grpSpPr>
        <p:grpSp>
          <p:nvGrpSpPr>
            <p:cNvPr id="35" name="组合 34"/>
            <p:cNvGrpSpPr/>
            <p:nvPr/>
          </p:nvGrpSpPr>
          <p:grpSpPr>
            <a:xfrm>
              <a:off x="1769377" y="1317625"/>
              <a:ext cx="733425" cy="733425"/>
              <a:chOff x="247641" y="1165225"/>
              <a:chExt cx="733425" cy="733425"/>
            </a:xfrm>
          </p:grpSpPr>
          <p:sp>
            <p:nvSpPr>
              <p:cNvPr id="36" name="椭圆 35"/>
              <p:cNvSpPr/>
              <p:nvPr/>
            </p:nvSpPr>
            <p:spPr>
              <a:xfrm>
                <a:off x="247641" y="1165225"/>
                <a:ext cx="733425" cy="733425"/>
              </a:xfrm>
              <a:prstGeom prst="ellipse">
                <a:avLst/>
              </a:prstGeom>
              <a:solidFill>
                <a:srgbClr val="658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汉仪大宋简" panose="02010600000101010101" pitchFamily="2" charset="-122"/>
                  <a:ea typeface="汉仪大宋简" panose="02010600000101010101" pitchFamily="2" charset="-122"/>
                </a:endParaRPr>
              </a:p>
            </p:txBody>
          </p:sp>
          <p:sp>
            <p:nvSpPr>
              <p:cNvPr id="37" name="文本框 36"/>
              <p:cNvSpPr txBox="1"/>
              <p:nvPr/>
            </p:nvSpPr>
            <p:spPr>
              <a:xfrm>
                <a:off x="300355" y="1239549"/>
                <a:ext cx="628650" cy="58356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2</a:t>
                </a:r>
                <a:endParaRPr lang="en-US" altLang="zh-CN" sz="3200" dirty="0">
                  <a:solidFill>
                    <a:schemeClr val="bg1"/>
                  </a:solidFill>
                  <a:latin typeface="汉仪大宋简" panose="02010600000101010101" pitchFamily="2" charset="-122"/>
                  <a:ea typeface="汉仪大宋简" panose="02010600000101010101" pitchFamily="2" charset="-122"/>
                </a:endParaRPr>
              </a:p>
            </p:txBody>
          </p:sp>
        </p:grpSp>
        <p:sp>
          <p:nvSpPr>
            <p:cNvPr id="38" name="文本框 37"/>
            <p:cNvSpPr txBox="1"/>
            <p:nvPr/>
          </p:nvSpPr>
          <p:spPr>
            <a:xfrm>
              <a:off x="2700922" y="1455993"/>
              <a:ext cx="1132205" cy="368300"/>
            </a:xfrm>
            <a:prstGeom prst="rect">
              <a:avLst/>
            </a:prstGeom>
            <a:noFill/>
          </p:spPr>
          <p:txBody>
            <a:bodyPr wrap="square" rtlCol="0">
              <a:spAutoFit/>
            </a:bodyPr>
            <a:lstStyle/>
            <a:p>
              <a:pPr algn="l"/>
              <a:r>
                <a:rPr lang="en-US" altLang="zh-CN" dirty="0">
                  <a:solidFill>
                    <a:schemeClr val="tx1">
                      <a:lumMod val="75000"/>
                      <a:lumOff val="25000"/>
                    </a:schemeClr>
                  </a:solidFill>
                  <a:latin typeface="汉仪大宋简" panose="02010600000101010101" pitchFamily="2" charset="-122"/>
                  <a:ea typeface="汉仪大宋简" panose="02010600000101010101" pitchFamily="2" charset="-122"/>
                </a:rPr>
                <a:t>HO</a:t>
              </a:r>
              <a:r>
                <a:rPr lang="zh-CN" altLang="en-US" dirty="0">
                  <a:solidFill>
                    <a:schemeClr val="tx1">
                      <a:lumMod val="75000"/>
                      <a:lumOff val="25000"/>
                    </a:schemeClr>
                  </a:solidFill>
                  <a:latin typeface="汉仪大宋简" panose="02010600000101010101" pitchFamily="2" charset="-122"/>
                  <a:ea typeface="汉仪大宋简" panose="02010600000101010101" pitchFamily="2" charset="-122"/>
                </a:rPr>
                <a:t>模版</a:t>
              </a:r>
              <a:endParaRPr lang="zh-CN" altLang="en-US"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9" name="文本框 38"/>
            <p:cNvSpPr txBox="1"/>
            <p:nvPr/>
          </p:nvSpPr>
          <p:spPr>
            <a:xfrm>
              <a:off x="3833591" y="1317563"/>
              <a:ext cx="3081120" cy="73723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itchFamily="34" charset="-122"/>
                  <a:ea typeface="微软雅黑" pitchFamily="34" charset="-122"/>
                  <a:sym typeface="+mn-ea"/>
                </a:rPr>
                <a:t>基于Harvard-Oxford脑图谱生成，相比</a:t>
              </a:r>
              <a:r>
                <a:rPr lang="en-US" altLang="zh-CN" sz="1400" dirty="0">
                  <a:solidFill>
                    <a:schemeClr val="tx1">
                      <a:lumMod val="75000"/>
                      <a:lumOff val="25000"/>
                    </a:schemeClr>
                  </a:solidFill>
                  <a:latin typeface="微软雅黑" pitchFamily="34" charset="-122"/>
                  <a:ea typeface="微软雅黑" pitchFamily="34" charset="-122"/>
                  <a:sym typeface="+mn-ea"/>
                </a:rPr>
                <a:t>AAL</a:t>
              </a:r>
              <a:r>
                <a:rPr lang="zh-CN" altLang="en-US" sz="1400" dirty="0">
                  <a:solidFill>
                    <a:schemeClr val="tx1">
                      <a:lumMod val="75000"/>
                      <a:lumOff val="25000"/>
                    </a:schemeClr>
                  </a:solidFill>
                  <a:latin typeface="微软雅黑" pitchFamily="34" charset="-122"/>
                  <a:ea typeface="微软雅黑" pitchFamily="34" charset="-122"/>
                  <a:sym typeface="+mn-ea"/>
                </a:rPr>
                <a:t>提供了更多信息，分辨率</a:t>
              </a:r>
              <a:r>
                <a:rPr lang="zh-CN" altLang="en-US" sz="1400" dirty="0">
                  <a:solidFill>
                    <a:schemeClr val="tx1">
                      <a:lumMod val="75000"/>
                      <a:lumOff val="25000"/>
                    </a:schemeClr>
                  </a:solidFill>
                  <a:latin typeface="微软雅黑" pitchFamily="34" charset="-122"/>
                  <a:ea typeface="微软雅黑" pitchFamily="34" charset="-122"/>
                  <a:sym typeface="+mn-ea"/>
                </a:rPr>
                <a:t>更高</a:t>
              </a:r>
              <a:endParaRPr lang="zh-CN" altLang="en-US" sz="1400" dirty="0">
                <a:solidFill>
                  <a:schemeClr val="tx1">
                    <a:lumMod val="75000"/>
                    <a:lumOff val="25000"/>
                  </a:schemeClr>
                </a:solidFill>
                <a:latin typeface="微软雅黑" pitchFamily="34" charset="-122"/>
                <a:ea typeface="微软雅黑" pitchFamily="34" charset="-122"/>
                <a:sym typeface="+mn-ea"/>
              </a:endParaRPr>
            </a:p>
          </p:txBody>
        </p:sp>
      </p:grpSp>
      <p:grpSp>
        <p:nvGrpSpPr>
          <p:cNvPr id="40" name="组合 39"/>
          <p:cNvGrpSpPr/>
          <p:nvPr/>
        </p:nvGrpSpPr>
        <p:grpSpPr>
          <a:xfrm>
            <a:off x="6371351" y="2668399"/>
            <a:ext cx="5145334" cy="1383665"/>
            <a:chOff x="1769377" y="927038"/>
            <a:chExt cx="5145334" cy="1383665"/>
          </a:xfrm>
        </p:grpSpPr>
        <p:grpSp>
          <p:nvGrpSpPr>
            <p:cNvPr id="41" name="组合 40"/>
            <p:cNvGrpSpPr/>
            <p:nvPr/>
          </p:nvGrpSpPr>
          <p:grpSpPr>
            <a:xfrm>
              <a:off x="1769377" y="1317625"/>
              <a:ext cx="733425" cy="733425"/>
              <a:chOff x="247641" y="1165225"/>
              <a:chExt cx="733425" cy="733425"/>
            </a:xfrm>
          </p:grpSpPr>
          <p:sp>
            <p:nvSpPr>
              <p:cNvPr id="42" name="椭圆 41"/>
              <p:cNvSpPr/>
              <p:nvPr/>
            </p:nvSpPr>
            <p:spPr>
              <a:xfrm>
                <a:off x="247641" y="1165225"/>
                <a:ext cx="733425" cy="733425"/>
              </a:xfrm>
              <a:prstGeom prst="ellipse">
                <a:avLst/>
              </a:prstGeom>
              <a:solidFill>
                <a:srgbClr val="658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汉仪大宋简" panose="02010600000101010101" pitchFamily="2" charset="-122"/>
                  <a:ea typeface="汉仪大宋简" panose="02010600000101010101" pitchFamily="2" charset="-122"/>
                </a:endParaRPr>
              </a:p>
            </p:txBody>
          </p:sp>
          <p:sp>
            <p:nvSpPr>
              <p:cNvPr id="43" name="文本框 42"/>
              <p:cNvSpPr txBox="1"/>
              <p:nvPr/>
            </p:nvSpPr>
            <p:spPr>
              <a:xfrm>
                <a:off x="300355" y="1239549"/>
                <a:ext cx="628650" cy="58356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1</a:t>
                </a:r>
                <a:endParaRPr lang="en-US" altLang="zh-CN" sz="3200" dirty="0">
                  <a:solidFill>
                    <a:schemeClr val="bg1"/>
                  </a:solidFill>
                  <a:latin typeface="汉仪大宋简" panose="02010600000101010101" pitchFamily="2" charset="-122"/>
                  <a:ea typeface="汉仪大宋简" panose="02010600000101010101" pitchFamily="2" charset="-122"/>
                </a:endParaRPr>
              </a:p>
            </p:txBody>
          </p:sp>
        </p:grpSp>
        <p:sp>
          <p:nvSpPr>
            <p:cNvPr id="44" name="文本框 43"/>
            <p:cNvSpPr txBox="1"/>
            <p:nvPr/>
          </p:nvSpPr>
          <p:spPr>
            <a:xfrm>
              <a:off x="2650757" y="1544258"/>
              <a:ext cx="1132205" cy="368300"/>
            </a:xfrm>
            <a:prstGeom prst="rect">
              <a:avLst/>
            </a:prstGeom>
            <a:noFill/>
          </p:spPr>
          <p:txBody>
            <a:bodyPr wrap="square" rtlCol="0">
              <a:spAutoFit/>
            </a:bodyPr>
            <a:lstStyle/>
            <a:p>
              <a:pPr algn="l"/>
              <a:r>
                <a:rPr lang="en-US" altLang="zh-CN" dirty="0">
                  <a:solidFill>
                    <a:schemeClr val="tx1">
                      <a:lumMod val="75000"/>
                      <a:lumOff val="25000"/>
                    </a:schemeClr>
                  </a:solidFill>
                  <a:latin typeface="汉仪大宋简" panose="02010600000101010101" pitchFamily="2" charset="-122"/>
                  <a:ea typeface="汉仪大宋简" panose="02010600000101010101" pitchFamily="2" charset="-122"/>
                </a:rPr>
                <a:t>AAL</a:t>
              </a:r>
              <a:r>
                <a:rPr lang="zh-CN" altLang="en-US" dirty="0">
                  <a:solidFill>
                    <a:schemeClr val="tx1">
                      <a:lumMod val="75000"/>
                      <a:lumOff val="25000"/>
                    </a:schemeClr>
                  </a:solidFill>
                  <a:latin typeface="汉仪大宋简" panose="02010600000101010101" pitchFamily="2" charset="-122"/>
                  <a:ea typeface="汉仪大宋简" panose="02010600000101010101" pitchFamily="2" charset="-122"/>
                </a:rPr>
                <a:t>模版</a:t>
              </a:r>
              <a:endParaRPr lang="zh-CN" altLang="en-US"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45" name="文本框 44"/>
            <p:cNvSpPr txBox="1"/>
            <p:nvPr/>
          </p:nvSpPr>
          <p:spPr>
            <a:xfrm>
              <a:off x="3833591" y="927038"/>
              <a:ext cx="3081120" cy="1383665"/>
            </a:xfrm>
            <a:prstGeom prst="rect">
              <a:avLst/>
            </a:prstGeom>
            <a:noFill/>
          </p:spPr>
          <p:txBody>
            <a:bodyPr wrap="square" rtlCol="0">
              <a:spAutoFit/>
            </a:bodyPr>
            <a:lstStyle/>
            <a:p>
              <a:pPr>
                <a:lnSpc>
                  <a:spcPct val="150000"/>
                </a:lnSpc>
              </a:pPr>
              <a:r>
                <a:rPr sz="1400" dirty="0">
                  <a:solidFill>
                    <a:schemeClr val="tx1">
                      <a:lumMod val="75000"/>
                      <a:lumOff val="25000"/>
                    </a:schemeClr>
                  </a:solidFill>
                  <a:latin typeface="微软雅黑" pitchFamily="34" charset="-122"/>
                  <a:ea typeface="微软雅黑" pitchFamily="34" charset="-122"/>
                  <a:sym typeface="+mn-ea"/>
                </a:rPr>
                <a:t>基于自动化解剖学标签技术生成</a:t>
              </a:r>
              <a:r>
                <a:rPr lang="zh-CN" sz="1400" dirty="0">
                  <a:solidFill>
                    <a:schemeClr val="tx1">
                      <a:lumMod val="75000"/>
                      <a:lumOff val="25000"/>
                    </a:schemeClr>
                  </a:solidFill>
                  <a:latin typeface="微软雅黑" pitchFamily="34" charset="-122"/>
                  <a:ea typeface="宋体" charset="0"/>
                  <a:sym typeface="+mn-ea"/>
                </a:rPr>
                <a:t>，将大脑划分为116个解剖学区域。每个区域都有一个唯一的标签，代表特定的脑结构或解剖学区域。</a:t>
              </a:r>
              <a:endParaRPr lang="zh-CN" sz="1400" dirty="0">
                <a:solidFill>
                  <a:schemeClr val="tx1">
                    <a:lumMod val="75000"/>
                    <a:lumOff val="25000"/>
                  </a:schemeClr>
                </a:solidFill>
                <a:latin typeface="微软雅黑" pitchFamily="34" charset="-122"/>
                <a:ea typeface="宋体" charset="0"/>
                <a:sym typeface="+mn-ea"/>
              </a:endParaRPr>
            </a:p>
          </p:txBody>
        </p:sp>
      </p:grpSp>
      <p:grpSp>
        <p:nvGrpSpPr>
          <p:cNvPr id="46" name="组合 45"/>
          <p:cNvGrpSpPr/>
          <p:nvPr/>
        </p:nvGrpSpPr>
        <p:grpSpPr>
          <a:xfrm>
            <a:off x="6371351" y="5147439"/>
            <a:ext cx="5145334" cy="1060450"/>
            <a:chOff x="1769377" y="1317563"/>
            <a:chExt cx="5145334" cy="1060450"/>
          </a:xfrm>
        </p:grpSpPr>
        <p:grpSp>
          <p:nvGrpSpPr>
            <p:cNvPr id="47" name="组合 46"/>
            <p:cNvGrpSpPr/>
            <p:nvPr/>
          </p:nvGrpSpPr>
          <p:grpSpPr>
            <a:xfrm>
              <a:off x="1769377" y="1317625"/>
              <a:ext cx="733425" cy="733425"/>
              <a:chOff x="247641" y="1165225"/>
              <a:chExt cx="733425" cy="733425"/>
            </a:xfrm>
          </p:grpSpPr>
          <p:sp>
            <p:nvSpPr>
              <p:cNvPr id="48" name="椭圆 47"/>
              <p:cNvSpPr/>
              <p:nvPr/>
            </p:nvSpPr>
            <p:spPr>
              <a:xfrm>
                <a:off x="247641" y="1165225"/>
                <a:ext cx="733425" cy="733425"/>
              </a:xfrm>
              <a:prstGeom prst="ellipse">
                <a:avLst/>
              </a:prstGeom>
              <a:solidFill>
                <a:srgbClr val="658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汉仪大宋简" panose="02010600000101010101" pitchFamily="2" charset="-122"/>
                  <a:ea typeface="汉仪大宋简" panose="02010600000101010101" pitchFamily="2" charset="-122"/>
                </a:endParaRPr>
              </a:p>
            </p:txBody>
          </p:sp>
          <p:sp>
            <p:nvSpPr>
              <p:cNvPr id="49" name="文本框 48"/>
              <p:cNvSpPr txBox="1"/>
              <p:nvPr/>
            </p:nvSpPr>
            <p:spPr>
              <a:xfrm>
                <a:off x="300355" y="1239549"/>
                <a:ext cx="628650" cy="58356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3</a:t>
                </a:r>
                <a:endParaRPr lang="en-US" altLang="zh-CN" sz="3200" dirty="0">
                  <a:solidFill>
                    <a:schemeClr val="bg1"/>
                  </a:solidFill>
                  <a:latin typeface="汉仪大宋简" panose="02010600000101010101" pitchFamily="2" charset="-122"/>
                  <a:ea typeface="汉仪大宋简" panose="02010600000101010101" pitchFamily="2" charset="-122"/>
                </a:endParaRPr>
              </a:p>
            </p:txBody>
          </p:sp>
        </p:grpSp>
        <p:sp>
          <p:nvSpPr>
            <p:cNvPr id="50" name="文本框 49"/>
            <p:cNvSpPr txBox="1"/>
            <p:nvPr/>
          </p:nvSpPr>
          <p:spPr>
            <a:xfrm>
              <a:off x="2700922" y="1455993"/>
              <a:ext cx="1132205" cy="368300"/>
            </a:xfrm>
            <a:prstGeom prst="rect">
              <a:avLst/>
            </a:prstGeom>
            <a:noFill/>
          </p:spPr>
          <p:txBody>
            <a:bodyPr wrap="square" rtlCol="0">
              <a:spAutoFit/>
            </a:bodyPr>
            <a:lstStyle/>
            <a:p>
              <a:pPr algn="l"/>
              <a:r>
                <a:rPr lang="en-US" altLang="zh-CN" dirty="0">
                  <a:solidFill>
                    <a:schemeClr val="tx1">
                      <a:lumMod val="75000"/>
                      <a:lumOff val="25000"/>
                    </a:schemeClr>
                  </a:solidFill>
                  <a:latin typeface="汉仪大宋简" panose="02010600000101010101" pitchFamily="2" charset="-122"/>
                  <a:ea typeface="汉仪大宋简" panose="02010600000101010101" pitchFamily="2" charset="-122"/>
                </a:rPr>
                <a:t>EZ</a:t>
              </a:r>
              <a:r>
                <a:rPr lang="zh-CN" altLang="en-US" dirty="0">
                  <a:solidFill>
                    <a:schemeClr val="tx1">
                      <a:lumMod val="75000"/>
                      <a:lumOff val="25000"/>
                    </a:schemeClr>
                  </a:solidFill>
                  <a:latin typeface="汉仪大宋简" panose="02010600000101010101" pitchFamily="2" charset="-122"/>
                  <a:ea typeface="汉仪大宋简" panose="02010600000101010101" pitchFamily="2" charset="-122"/>
                </a:rPr>
                <a:t>模版</a:t>
              </a:r>
              <a:endParaRPr lang="zh-CN" altLang="en-US"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51" name="文本框 50"/>
            <p:cNvSpPr txBox="1"/>
            <p:nvPr/>
          </p:nvSpPr>
          <p:spPr>
            <a:xfrm>
              <a:off x="3833591" y="1317563"/>
              <a:ext cx="3081120" cy="1060450"/>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itchFamily="34" charset="-122"/>
                  <a:ea typeface="微软雅黑" pitchFamily="34" charset="-122"/>
                  <a:sym typeface="+mn-ea"/>
                </a:rPr>
                <a:t>基于个体的功能连接数据生成，相比于</a:t>
              </a:r>
              <a:r>
                <a:rPr lang="en-US" altLang="zh-CN" sz="1400" dirty="0">
                  <a:solidFill>
                    <a:schemeClr val="tx1">
                      <a:lumMod val="75000"/>
                      <a:lumOff val="25000"/>
                    </a:schemeClr>
                  </a:solidFill>
                  <a:latin typeface="微软雅黑" pitchFamily="34" charset="-122"/>
                  <a:ea typeface="微软雅黑" pitchFamily="34" charset="-122"/>
                  <a:sym typeface="+mn-ea"/>
                </a:rPr>
                <a:t>HO</a:t>
              </a:r>
              <a:r>
                <a:rPr lang="zh-CN" altLang="en-US" sz="1400" dirty="0">
                  <a:solidFill>
                    <a:schemeClr val="tx1">
                      <a:lumMod val="75000"/>
                      <a:lumOff val="25000"/>
                    </a:schemeClr>
                  </a:solidFill>
                  <a:latin typeface="微软雅黑" pitchFamily="34" charset="-122"/>
                  <a:ea typeface="微软雅黑" pitchFamily="34" charset="-122"/>
                  <a:sym typeface="+mn-ea"/>
                </a:rPr>
                <a:t>与</a:t>
              </a:r>
              <a:r>
                <a:rPr lang="en-US" altLang="zh-CN" sz="1400" dirty="0">
                  <a:solidFill>
                    <a:schemeClr val="tx1">
                      <a:lumMod val="75000"/>
                      <a:lumOff val="25000"/>
                    </a:schemeClr>
                  </a:solidFill>
                  <a:latin typeface="微软雅黑" pitchFamily="34" charset="-122"/>
                  <a:ea typeface="微软雅黑" pitchFamily="34" charset="-122"/>
                  <a:sym typeface="+mn-ea"/>
                </a:rPr>
                <a:t>AAL</a:t>
              </a:r>
              <a:r>
                <a:rPr lang="zh-CN" altLang="en-US" sz="1400" dirty="0">
                  <a:solidFill>
                    <a:schemeClr val="tx1">
                      <a:lumMod val="75000"/>
                      <a:lumOff val="25000"/>
                    </a:schemeClr>
                  </a:solidFill>
                  <a:latin typeface="微软雅黑" pitchFamily="34" charset="-122"/>
                  <a:ea typeface="宋体" charset="0"/>
                  <a:sym typeface="+mn-ea"/>
                </a:rPr>
                <a:t>，更聚焦于个体间的差异，更好的反应个体间的</a:t>
              </a:r>
              <a:r>
                <a:rPr lang="zh-CN" altLang="en-US" sz="1400" dirty="0">
                  <a:solidFill>
                    <a:schemeClr val="tx1">
                      <a:lumMod val="75000"/>
                      <a:lumOff val="25000"/>
                    </a:schemeClr>
                  </a:solidFill>
                  <a:latin typeface="微软雅黑" pitchFamily="34" charset="-122"/>
                  <a:ea typeface="宋体" charset="0"/>
                  <a:sym typeface="+mn-ea"/>
                </a:rPr>
                <a:t>区别</a:t>
              </a:r>
              <a:endParaRPr lang="zh-CN" altLang="en-US" sz="1400" dirty="0">
                <a:solidFill>
                  <a:schemeClr val="tx1">
                    <a:lumMod val="75000"/>
                    <a:lumOff val="25000"/>
                  </a:schemeClr>
                </a:solidFill>
                <a:latin typeface="微软雅黑" pitchFamily="34" charset="-122"/>
                <a:ea typeface="宋体" charset="0"/>
                <a:sym typeface="+mn-ea"/>
              </a:endParaRPr>
            </a:p>
          </p:txBody>
        </p:sp>
      </p:grpSp>
      <p:pic>
        <p:nvPicPr>
          <p:cNvPr id="9" name="图片 8" descr="截屏2023-05-23 11.59.10"/>
          <p:cNvPicPr>
            <a:picLocks noChangeAspect="1"/>
          </p:cNvPicPr>
          <p:nvPr/>
        </p:nvPicPr>
        <p:blipFill>
          <a:blip r:embed="rId3"/>
          <a:stretch>
            <a:fillRect/>
          </a:stretch>
        </p:blipFill>
        <p:spPr>
          <a:xfrm>
            <a:off x="530860" y="1458595"/>
            <a:ext cx="4556760" cy="5213350"/>
          </a:xfrm>
          <a:prstGeom prst="rect">
            <a:avLst/>
          </a:prstGeom>
        </p:spPr>
      </p:pic>
      <p:pic>
        <p:nvPicPr>
          <p:cNvPr id="12" name="图片 11" descr="截屏2023-05-23 20.23.24"/>
          <p:cNvPicPr>
            <a:picLocks noChangeAspect="1"/>
          </p:cNvPicPr>
          <p:nvPr/>
        </p:nvPicPr>
        <p:blipFill>
          <a:blip r:embed="rId4"/>
          <a:stretch>
            <a:fillRect/>
          </a:stretch>
        </p:blipFill>
        <p:spPr>
          <a:xfrm>
            <a:off x="1502410" y="2708910"/>
            <a:ext cx="9187180" cy="353822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55206" y="317445"/>
            <a:ext cx="2825875" cy="52197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22" name="灯片编号占位符 21"/>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55270" y="229235"/>
            <a:ext cx="174117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a:t>
            </a: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方案</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pic>
        <p:nvPicPr>
          <p:cNvPr id="5" name="图片 4" descr="截屏2023-05-23 01.21.43"/>
          <p:cNvPicPr>
            <a:picLocks noChangeAspect="1"/>
          </p:cNvPicPr>
          <p:nvPr/>
        </p:nvPicPr>
        <p:blipFill>
          <a:blip r:embed="rId1"/>
          <a:stretch>
            <a:fillRect/>
          </a:stretch>
        </p:blipFill>
        <p:spPr>
          <a:xfrm>
            <a:off x="904875" y="751205"/>
            <a:ext cx="10246360" cy="5144770"/>
          </a:xfrm>
          <a:prstGeom prst="rect">
            <a:avLst/>
          </a:prstGeom>
        </p:spPr>
      </p:pic>
      <p:sp>
        <p:nvSpPr>
          <p:cNvPr id="9" name="文本框 8"/>
          <p:cNvSpPr txBox="1"/>
          <p:nvPr/>
        </p:nvSpPr>
        <p:spPr>
          <a:xfrm>
            <a:off x="255270" y="751205"/>
            <a:ext cx="171069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概览</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主要研究内容</a:t>
            </a:r>
            <a:endParaRPr lang="zh-CN" altLang="en-US"/>
          </a:p>
        </p:txBody>
      </p:sp>
      <p:grpSp>
        <p:nvGrpSpPr>
          <p:cNvPr id="3" name="组合 2"/>
          <p:cNvGrpSpPr/>
          <p:nvPr/>
        </p:nvGrpSpPr>
        <p:grpSpPr>
          <a:xfrm>
            <a:off x="834356" y="1386205"/>
            <a:ext cx="9297704" cy="1946276"/>
            <a:chOff x="4080777" y="1556385"/>
            <a:chExt cx="12243216" cy="2494638"/>
          </a:xfrm>
        </p:grpSpPr>
        <p:grpSp>
          <p:nvGrpSpPr>
            <p:cNvPr id="5" name="组合 4"/>
            <p:cNvGrpSpPr/>
            <p:nvPr/>
          </p:nvGrpSpPr>
          <p:grpSpPr>
            <a:xfrm>
              <a:off x="4080777" y="1556385"/>
              <a:ext cx="733425" cy="748242"/>
              <a:chOff x="2559041" y="1403985"/>
              <a:chExt cx="733425" cy="748242"/>
            </a:xfrm>
          </p:grpSpPr>
          <p:sp>
            <p:nvSpPr>
              <p:cNvPr id="15" name="椭圆 14"/>
              <p:cNvSpPr/>
              <p:nvPr/>
            </p:nvSpPr>
            <p:spPr>
              <a:xfrm>
                <a:off x="2559041" y="1403985"/>
                <a:ext cx="733425" cy="733425"/>
              </a:xfrm>
              <a:prstGeom prst="ellipse">
                <a:avLst/>
              </a:prstGeom>
              <a:solidFill>
                <a:srgbClr val="658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汉仪大宋简" panose="02010600000101010101" pitchFamily="2" charset="-122"/>
                  <a:ea typeface="汉仪大宋简" panose="02010600000101010101" pitchFamily="2" charset="-122"/>
                </a:endParaRPr>
              </a:p>
            </p:txBody>
          </p:sp>
          <p:sp>
            <p:nvSpPr>
              <p:cNvPr id="16" name="文本框 15"/>
              <p:cNvSpPr txBox="1"/>
              <p:nvPr/>
            </p:nvSpPr>
            <p:spPr>
              <a:xfrm>
                <a:off x="2612051" y="1404243"/>
                <a:ext cx="628650" cy="747984"/>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1</a:t>
                </a:r>
                <a:endParaRPr lang="en-US" altLang="zh-CN" sz="3200" dirty="0">
                  <a:solidFill>
                    <a:schemeClr val="bg1"/>
                  </a:solidFill>
                  <a:latin typeface="汉仪大宋简" panose="02010600000101010101" pitchFamily="2" charset="-122"/>
                  <a:ea typeface="汉仪大宋简" panose="02010600000101010101" pitchFamily="2" charset="-122"/>
                </a:endParaRPr>
              </a:p>
            </p:txBody>
          </p:sp>
        </p:grpSp>
        <p:sp>
          <p:nvSpPr>
            <p:cNvPr id="17" name="文本框 16"/>
            <p:cNvSpPr txBox="1"/>
            <p:nvPr/>
          </p:nvSpPr>
          <p:spPr>
            <a:xfrm>
              <a:off x="4723835" y="1693122"/>
              <a:ext cx="2796146" cy="59008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数据格式合适</a:t>
              </a: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8" name="文本框 17"/>
            <p:cNvSpPr txBox="1"/>
            <p:nvPr/>
          </p:nvSpPr>
          <p:spPr>
            <a:xfrm>
              <a:off x="4555765" y="2336113"/>
              <a:ext cx="11768228" cy="1714910"/>
            </a:xfrm>
            <a:prstGeom prst="rect">
              <a:avLst/>
            </a:prstGeom>
            <a:noFill/>
          </p:spPr>
          <p:txBody>
            <a:bodyPr wrap="square" rtlCol="0">
              <a:spAutoFit/>
            </a:bodyPr>
            <a:lstStyle/>
            <a:p>
              <a:pPr>
                <a:lnSpc>
                  <a:spcPct val="150000"/>
                </a:lnSpc>
              </a:pPr>
              <a:r>
                <a:rPr lang="en-US">
                  <a:sym typeface="+mn-ea"/>
                </a:rPr>
                <a:t>       </a:t>
              </a:r>
              <a:r>
                <a:rPr lang="en-US" dirty="0">
                  <a:solidFill>
                    <a:schemeClr val="tx1">
                      <a:lumMod val="75000"/>
                      <a:lumOff val="25000"/>
                    </a:schemeClr>
                  </a:solidFill>
                  <a:latin typeface="微软雅黑" pitchFamily="34" charset="-122"/>
                  <a:ea typeface="微软雅黑" pitchFamily="34" charset="-122"/>
                  <a:sym typeface="+mn-ea"/>
                </a:rPr>
                <a:t>rs- fMRI</a:t>
              </a:r>
              <a:r>
                <a:rPr lang="zh-CN" altLang="en-US" dirty="0">
                  <a:solidFill>
                    <a:schemeClr val="tx1">
                      <a:lumMod val="75000"/>
                      <a:lumOff val="25000"/>
                    </a:schemeClr>
                  </a:solidFill>
                  <a:latin typeface="微软雅黑" pitchFamily="34" charset="-122"/>
                  <a:ea typeface="微软雅黑" pitchFamily="34" charset="-122"/>
                  <a:sym typeface="+mn-ea"/>
                </a:rPr>
                <a:t>经过</a:t>
              </a:r>
              <a:r>
                <a:rPr lang="en-US" dirty="0">
                  <a:solidFill>
                    <a:schemeClr val="tx1">
                      <a:lumMod val="75000"/>
                      <a:lumOff val="25000"/>
                    </a:schemeClr>
                  </a:solidFill>
                  <a:latin typeface="微软雅黑" pitchFamily="34" charset="-122"/>
                  <a:ea typeface="微软雅黑" pitchFamily="34" charset="-122"/>
                  <a:sym typeface="+mn-ea"/>
                </a:rPr>
                <a:t>FC</a:t>
              </a:r>
              <a:r>
                <a:rPr lang="zh-CN" altLang="en-US" dirty="0">
                  <a:solidFill>
                    <a:schemeClr val="tx1">
                      <a:lumMod val="75000"/>
                      <a:lumOff val="25000"/>
                    </a:schemeClr>
                  </a:solidFill>
                  <a:latin typeface="微软雅黑" pitchFamily="34" charset="-122"/>
                  <a:ea typeface="微软雅黑" pitchFamily="34" charset="-122"/>
                  <a:sym typeface="+mn-ea"/>
                </a:rPr>
                <a:t>分析之后输出的相关矩阵是二维的，可以被视作一个灰度图像数据，并利用成熟的计算机视觉的技术进行分析，相比于资料少的可怜的功能连接分析</a:t>
              </a:r>
              <a:r>
                <a:rPr lang="zh-CN" altLang="en-US" dirty="0">
                  <a:solidFill>
                    <a:schemeClr val="tx1">
                      <a:lumMod val="75000"/>
                      <a:lumOff val="25000"/>
                    </a:schemeClr>
                  </a:solidFill>
                  <a:latin typeface="微软雅黑" pitchFamily="34" charset="-122"/>
                  <a:ea typeface="微软雅黑" pitchFamily="34" charset="-122"/>
                  <a:sym typeface="+mn-ea"/>
                </a:rPr>
                <a:t>方法，拓宽了技术</a:t>
              </a:r>
              <a:r>
                <a:rPr lang="zh-CN" altLang="en-US" dirty="0">
                  <a:solidFill>
                    <a:schemeClr val="tx1">
                      <a:lumMod val="75000"/>
                      <a:lumOff val="25000"/>
                    </a:schemeClr>
                  </a:solidFill>
                  <a:latin typeface="微软雅黑" pitchFamily="34" charset="-122"/>
                  <a:ea typeface="微软雅黑" pitchFamily="34" charset="-122"/>
                  <a:sym typeface="+mn-ea"/>
                </a:rPr>
                <a:t>储备</a:t>
              </a:r>
              <a:endParaRPr lang="zh-CN" altLang="en-US" dirty="0">
                <a:solidFill>
                  <a:schemeClr val="tx1">
                    <a:lumMod val="75000"/>
                    <a:lumOff val="25000"/>
                  </a:schemeClr>
                </a:solidFill>
                <a:latin typeface="微软雅黑" pitchFamily="34" charset="-122"/>
                <a:ea typeface="微软雅黑" pitchFamily="34" charset="-122"/>
                <a:sym typeface="+mn-ea"/>
              </a:endParaRPr>
            </a:p>
          </p:txBody>
        </p:sp>
      </p:grpSp>
      <p:sp>
        <p:nvSpPr>
          <p:cNvPr id="25" name="文本框 24"/>
          <p:cNvSpPr txBox="1"/>
          <p:nvPr/>
        </p:nvSpPr>
        <p:spPr>
          <a:xfrm>
            <a:off x="459740" y="839470"/>
            <a:ext cx="5609590" cy="521970"/>
          </a:xfrm>
          <a:prstGeom prst="rect">
            <a:avLst/>
          </a:prstGeom>
          <a:noFill/>
        </p:spPr>
        <p:txBody>
          <a:bodyPr wrap="square">
            <a:spAutoFit/>
          </a:bodyPr>
          <a:lstStyle/>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为什么选用</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卷积神经网络</a:t>
            </a:r>
            <a:r>
              <a:rPr lang="en-US" altLang="zh-CN"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(CNN)</a:t>
            </a:r>
            <a:endParaRPr lang="en-US" altLang="zh-CN"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29" name="灯片编号占位符 28"/>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37490" y="317500"/>
            <a:ext cx="1751965" cy="52197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研究方案</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grpSp>
        <p:nvGrpSpPr>
          <p:cNvPr id="35" name="组合 34"/>
          <p:cNvGrpSpPr/>
          <p:nvPr/>
        </p:nvGrpSpPr>
        <p:grpSpPr>
          <a:xfrm>
            <a:off x="4432935" y="3095625"/>
            <a:ext cx="6591935" cy="3260725"/>
            <a:chOff x="1286" y="5821"/>
            <a:chExt cx="8295" cy="3905"/>
          </a:xfrm>
        </p:grpSpPr>
        <p:pic>
          <p:nvPicPr>
            <p:cNvPr id="33" name="图片 32" descr="aal_asd"/>
            <p:cNvPicPr>
              <a:picLocks noChangeAspect="1"/>
            </p:cNvPicPr>
            <p:nvPr/>
          </p:nvPicPr>
          <p:blipFill>
            <a:blip r:embed="rId1"/>
            <a:stretch>
              <a:fillRect/>
            </a:stretch>
          </p:blipFill>
          <p:spPr>
            <a:xfrm>
              <a:off x="1286" y="5826"/>
              <a:ext cx="4583" cy="3900"/>
            </a:xfrm>
            <a:prstGeom prst="rect">
              <a:avLst/>
            </a:prstGeom>
          </p:spPr>
        </p:pic>
        <p:pic>
          <p:nvPicPr>
            <p:cNvPr id="32" name="图片 31" descr="aal_td"/>
            <p:cNvPicPr>
              <a:picLocks noChangeAspect="1"/>
            </p:cNvPicPr>
            <p:nvPr/>
          </p:nvPicPr>
          <p:blipFill>
            <a:blip r:embed="rId2"/>
            <a:stretch>
              <a:fillRect/>
            </a:stretch>
          </p:blipFill>
          <p:spPr>
            <a:xfrm>
              <a:off x="4999" y="5821"/>
              <a:ext cx="4583" cy="3900"/>
            </a:xfrm>
            <a:prstGeom prst="rect">
              <a:avLst/>
            </a:prstGeom>
          </p:spPr>
        </p:pic>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5"/>
                                        </p:tgtEl>
                                        <p:attrNameLst>
                                          <p:attrName>ppt_x</p:attrName>
                                        </p:attrNameLst>
                                      </p:cBhvr>
                                      <p:tavLst>
                                        <p:tav tm="0">
                                          <p:val>
                                            <p:strVal val="ppt_x"/>
                                          </p:val>
                                        </p:tav>
                                        <p:tav tm="100000">
                                          <p:val>
                                            <p:strVal val="ppt_x"/>
                                          </p:val>
                                        </p:tav>
                                      </p:tavLst>
                                    </p:anim>
                                    <p:anim calcmode="lin" valueType="num">
                                      <p:cBhvr additive="base">
                                        <p:cTn id="13" dur="500"/>
                                        <p:tgtEl>
                                          <p:spTgt spid="35"/>
                                        </p:tgtEl>
                                        <p:attrNameLst>
                                          <p:attrName>ppt_y</p:attrName>
                                        </p:attrNameLst>
                                      </p:cBhvr>
                                      <p:tavLst>
                                        <p:tav tm="0">
                                          <p:val>
                                            <p:strVal val="ppt_y"/>
                                          </p:val>
                                        </p:tav>
                                        <p:tav tm="100000">
                                          <p:val>
                                            <p:strVal val="1+ppt_h/2"/>
                                          </p:val>
                                        </p:tav>
                                      </p:tavLst>
                                    </p:anim>
                                    <p:set>
                                      <p:cBhvr>
                                        <p:cTn id="1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主要研究内容</a:t>
            </a:r>
            <a:endParaRPr lang="zh-CN" altLang="en-US"/>
          </a:p>
        </p:txBody>
      </p:sp>
      <p:sp>
        <p:nvSpPr>
          <p:cNvPr id="8" name="文本框 7"/>
          <p:cNvSpPr txBox="1"/>
          <p:nvPr/>
        </p:nvSpPr>
        <p:spPr>
          <a:xfrm>
            <a:off x="410845" y="982345"/>
            <a:ext cx="4492625" cy="521970"/>
          </a:xfrm>
          <a:prstGeom prst="rect">
            <a:avLst/>
          </a:prstGeom>
          <a:noFill/>
        </p:spPr>
        <p:txBody>
          <a:bodyPr wrap="square">
            <a:spAutoFit/>
          </a:bodyPr>
          <a:lstStyle/>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为什么是</a:t>
            </a:r>
            <a:r>
              <a:rPr lang="en-US" altLang="zh-CN"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CNN</a:t>
            </a:r>
            <a:endParaRPr lang="en-US" altLang="zh-CN"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grpSp>
        <p:nvGrpSpPr>
          <p:cNvPr id="9" name="组合 8"/>
          <p:cNvGrpSpPr/>
          <p:nvPr/>
        </p:nvGrpSpPr>
        <p:grpSpPr>
          <a:xfrm>
            <a:off x="5266055" y="579755"/>
            <a:ext cx="5857875" cy="1646555"/>
            <a:chOff x="1769377" y="1317625"/>
            <a:chExt cx="5158681" cy="1646518"/>
          </a:xfrm>
        </p:grpSpPr>
        <p:grpSp>
          <p:nvGrpSpPr>
            <p:cNvPr id="10" name="组合 9"/>
            <p:cNvGrpSpPr/>
            <p:nvPr/>
          </p:nvGrpSpPr>
          <p:grpSpPr>
            <a:xfrm>
              <a:off x="1769377" y="1317625"/>
              <a:ext cx="628798" cy="726424"/>
              <a:chOff x="247641" y="1165225"/>
              <a:chExt cx="628798" cy="726424"/>
            </a:xfrm>
          </p:grpSpPr>
          <p:sp>
            <p:nvSpPr>
              <p:cNvPr id="13" name="椭圆 12"/>
              <p:cNvSpPr/>
              <p:nvPr/>
            </p:nvSpPr>
            <p:spPr>
              <a:xfrm>
                <a:off x="247641" y="1165225"/>
                <a:ext cx="628548" cy="726424"/>
              </a:xfrm>
              <a:prstGeom prst="ellipse">
                <a:avLst/>
              </a:prstGeom>
              <a:solidFill>
                <a:srgbClr val="658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汉仪大宋简" panose="02010600000101010101" pitchFamily="2" charset="-122"/>
                  <a:ea typeface="汉仪大宋简" panose="02010600000101010101" pitchFamily="2" charset="-122"/>
                </a:endParaRPr>
              </a:p>
            </p:txBody>
          </p:sp>
          <p:sp>
            <p:nvSpPr>
              <p:cNvPr id="14" name="文本框 13"/>
              <p:cNvSpPr txBox="1"/>
              <p:nvPr/>
            </p:nvSpPr>
            <p:spPr>
              <a:xfrm>
                <a:off x="247789" y="1229389"/>
                <a:ext cx="628650" cy="583552"/>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2</a:t>
                </a:r>
                <a:endParaRPr lang="en-US" altLang="zh-CN" sz="3200" dirty="0">
                  <a:solidFill>
                    <a:schemeClr val="bg1"/>
                  </a:solidFill>
                  <a:latin typeface="汉仪大宋简" panose="02010600000101010101" pitchFamily="2" charset="-122"/>
                  <a:ea typeface="汉仪大宋简" panose="02010600000101010101" pitchFamily="2" charset="-122"/>
                </a:endParaRPr>
              </a:p>
            </p:txBody>
          </p:sp>
        </p:grpSp>
        <p:sp>
          <p:nvSpPr>
            <p:cNvPr id="11" name="文本框 10"/>
            <p:cNvSpPr txBox="1"/>
            <p:nvPr/>
          </p:nvSpPr>
          <p:spPr>
            <a:xfrm>
              <a:off x="2508458" y="1443355"/>
              <a:ext cx="4419600" cy="460365"/>
            </a:xfrm>
            <a:prstGeom prst="rect">
              <a:avLst/>
            </a:prstGeom>
            <a:noFill/>
          </p:spPr>
          <p:txBody>
            <a:bodyPr wrap="square" rtlCol="0">
              <a:spAutoFit/>
            </a:bodyPr>
            <a:lstStyle/>
            <a:p>
              <a:pPr algn="l"/>
              <a:r>
                <a:rPr lang="en-US" altLang="zh-CN" sz="2400" dirty="0">
                  <a:solidFill>
                    <a:schemeClr val="tx1">
                      <a:lumMod val="75000"/>
                      <a:lumOff val="25000"/>
                    </a:schemeClr>
                  </a:solidFill>
                  <a:latin typeface="汉仪大宋简" panose="02010600000101010101" pitchFamily="2" charset="-122"/>
                  <a:ea typeface="汉仪大宋简" panose="02010600000101010101" pitchFamily="2" charset="-122"/>
                </a:rPr>
                <a:t>CNN</a:t>
              </a:r>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的卷积模块可以获取更多</a:t>
              </a:r>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信息</a:t>
              </a: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2" name="文本框 11"/>
            <p:cNvSpPr txBox="1"/>
            <p:nvPr/>
          </p:nvSpPr>
          <p:spPr>
            <a:xfrm>
              <a:off x="2464470" y="1903717"/>
              <a:ext cx="4298621" cy="1060426"/>
            </a:xfrm>
            <a:prstGeom prst="rect">
              <a:avLst/>
            </a:prstGeom>
            <a:noFill/>
          </p:spPr>
          <p:txBody>
            <a:bodyPr wrap="square" rtlCol="0">
              <a:spAutoFit/>
            </a:bodyPr>
            <a:lstStyle/>
            <a:p>
              <a:pPr>
                <a:lnSpc>
                  <a:spcPct val="150000"/>
                </a:lnSpc>
              </a:pPr>
              <a:r>
                <a:rPr lang="en-US" sz="1400">
                  <a:sym typeface="+mn-ea"/>
                </a:rPr>
                <a:t>       </a:t>
              </a:r>
              <a:r>
                <a:rPr lang="zh-CN" altLang="en-US" sz="1400" dirty="0">
                  <a:solidFill>
                    <a:schemeClr val="tx1">
                      <a:lumMod val="75000"/>
                      <a:lumOff val="25000"/>
                    </a:schemeClr>
                  </a:solidFill>
                  <a:latin typeface="微软雅黑" pitchFamily="34" charset="-122"/>
                  <a:ea typeface="微软雅黑" pitchFamily="34" charset="-122"/>
                  <a:sym typeface="+mn-ea"/>
                </a:rPr>
                <a:t>相比于传统方法，</a:t>
              </a:r>
              <a:r>
                <a:rPr lang="en-US" altLang="zh-CN" sz="1400" dirty="0">
                  <a:solidFill>
                    <a:schemeClr val="tx1">
                      <a:lumMod val="75000"/>
                      <a:lumOff val="25000"/>
                    </a:schemeClr>
                  </a:solidFill>
                  <a:latin typeface="微软雅黑" pitchFamily="34" charset="-122"/>
                  <a:ea typeface="微软雅黑" pitchFamily="34" charset="-122"/>
                  <a:sym typeface="+mn-ea"/>
                </a:rPr>
                <a:t>CNN</a:t>
              </a:r>
              <a:r>
                <a:rPr lang="zh-CN" altLang="en-US" sz="1400" dirty="0">
                  <a:solidFill>
                    <a:schemeClr val="tx1">
                      <a:lumMod val="75000"/>
                      <a:lumOff val="25000"/>
                    </a:schemeClr>
                  </a:solidFill>
                  <a:latin typeface="微软雅黑" pitchFamily="34" charset="-122"/>
                  <a:ea typeface="微软雅黑" pitchFamily="34" charset="-122"/>
                  <a:sym typeface="+mn-ea"/>
                </a:rPr>
                <a:t>中</a:t>
              </a:r>
              <a:r>
                <a:rPr lang="en-US" altLang="zh-CN" sz="1400" dirty="0">
                  <a:solidFill>
                    <a:schemeClr val="tx1">
                      <a:lumMod val="75000"/>
                      <a:lumOff val="25000"/>
                    </a:schemeClr>
                  </a:solidFill>
                  <a:latin typeface="微软雅黑" pitchFamily="34" charset="-122"/>
                  <a:ea typeface="微软雅黑" pitchFamily="34" charset="-122"/>
                  <a:sym typeface="+mn-ea"/>
                </a:rPr>
                <a:t>nxn</a:t>
              </a:r>
              <a:r>
                <a:rPr lang="zh-CN" altLang="en-US" sz="1400" dirty="0">
                  <a:solidFill>
                    <a:schemeClr val="tx1">
                      <a:lumMod val="75000"/>
                      <a:lumOff val="25000"/>
                    </a:schemeClr>
                  </a:solidFill>
                  <a:latin typeface="微软雅黑" pitchFamily="34" charset="-122"/>
                  <a:ea typeface="微软雅黑" pitchFamily="34" charset="-122"/>
                  <a:sym typeface="+mn-ea"/>
                </a:rPr>
                <a:t>的卷积块即可以考虑横向的相关性信息，又可以考虑竖向的相关性信息，能够尽可能多的提取功能连接矩阵的</a:t>
              </a:r>
              <a:r>
                <a:rPr lang="zh-CN" altLang="en-US" sz="1400" dirty="0">
                  <a:solidFill>
                    <a:schemeClr val="tx1">
                      <a:lumMod val="75000"/>
                      <a:lumOff val="25000"/>
                    </a:schemeClr>
                  </a:solidFill>
                  <a:latin typeface="微软雅黑" pitchFamily="34" charset="-122"/>
                  <a:ea typeface="微软雅黑" pitchFamily="34" charset="-122"/>
                  <a:sym typeface="+mn-ea"/>
                </a:rPr>
                <a:t>特征信息。</a:t>
              </a:r>
              <a:endParaRPr lang="zh-CN" altLang="en-US" sz="1400" dirty="0">
                <a:solidFill>
                  <a:schemeClr val="tx1">
                    <a:lumMod val="75000"/>
                    <a:lumOff val="25000"/>
                  </a:schemeClr>
                </a:solidFill>
                <a:latin typeface="微软雅黑" pitchFamily="34" charset="-122"/>
                <a:ea typeface="微软雅黑" pitchFamily="34" charset="-122"/>
                <a:sym typeface="+mn-ea"/>
              </a:endParaRPr>
            </a:p>
          </p:txBody>
        </p:sp>
      </p:grpSp>
      <p:sp>
        <p:nvSpPr>
          <p:cNvPr id="29" name="灯片编号占位符 28"/>
          <p:cNvSpPr>
            <a:spLocks noGrp="1"/>
          </p:cNvSpPr>
          <p:nvPr>
            <p:ph type="sldNum" sz="quarter" idx="12"/>
          </p:nvPr>
        </p:nvSpPr>
        <p:spPr/>
        <p:txBody>
          <a:bodyPr/>
          <a:lstStyle/>
          <a:p>
            <a:fld id="{60FB187E-2E7E-4C60-849C-ECEFA0A1AE2E}" type="slidenum">
              <a:rPr lang="zh-CN" altLang="en-US" smtClean="0"/>
            </a:fld>
            <a:endParaRPr lang="zh-CN" altLang="en-US"/>
          </a:p>
        </p:txBody>
      </p:sp>
      <p:grpSp>
        <p:nvGrpSpPr>
          <p:cNvPr id="37" name="组合 36"/>
          <p:cNvGrpSpPr/>
          <p:nvPr/>
        </p:nvGrpSpPr>
        <p:grpSpPr>
          <a:xfrm>
            <a:off x="410845" y="1759585"/>
            <a:ext cx="4855210" cy="4660900"/>
            <a:chOff x="647" y="2771"/>
            <a:chExt cx="7646" cy="7340"/>
          </a:xfrm>
        </p:grpSpPr>
        <p:pic>
          <p:nvPicPr>
            <p:cNvPr id="30" name="图片 29" descr="ez_td"/>
            <p:cNvPicPr>
              <a:picLocks noChangeAspect="1"/>
            </p:cNvPicPr>
            <p:nvPr/>
          </p:nvPicPr>
          <p:blipFill>
            <a:blip r:embed="rId1"/>
            <a:stretch>
              <a:fillRect/>
            </a:stretch>
          </p:blipFill>
          <p:spPr>
            <a:xfrm>
              <a:off x="648" y="6557"/>
              <a:ext cx="4204" cy="3555"/>
            </a:xfrm>
            <a:prstGeom prst="rect">
              <a:avLst/>
            </a:prstGeom>
          </p:spPr>
        </p:pic>
        <p:pic>
          <p:nvPicPr>
            <p:cNvPr id="31" name="图片 30" descr="ez_asd"/>
            <p:cNvPicPr>
              <a:picLocks noChangeAspect="1"/>
            </p:cNvPicPr>
            <p:nvPr/>
          </p:nvPicPr>
          <p:blipFill>
            <a:blip r:embed="rId2"/>
            <a:stretch>
              <a:fillRect/>
            </a:stretch>
          </p:blipFill>
          <p:spPr>
            <a:xfrm>
              <a:off x="647" y="2771"/>
              <a:ext cx="4205" cy="3556"/>
            </a:xfrm>
            <a:prstGeom prst="rect">
              <a:avLst/>
            </a:prstGeom>
          </p:spPr>
        </p:pic>
        <p:pic>
          <p:nvPicPr>
            <p:cNvPr id="34" name="图片 33" descr="ho_td"/>
            <p:cNvPicPr>
              <a:picLocks noChangeAspect="1"/>
            </p:cNvPicPr>
            <p:nvPr/>
          </p:nvPicPr>
          <p:blipFill>
            <a:blip r:embed="rId3"/>
            <a:stretch>
              <a:fillRect/>
            </a:stretch>
          </p:blipFill>
          <p:spPr>
            <a:xfrm>
              <a:off x="4089" y="6557"/>
              <a:ext cx="4204" cy="3555"/>
            </a:xfrm>
            <a:prstGeom prst="rect">
              <a:avLst/>
            </a:prstGeom>
          </p:spPr>
        </p:pic>
        <p:pic>
          <p:nvPicPr>
            <p:cNvPr id="36" name="图片 35" descr="ho_asd"/>
            <p:cNvPicPr>
              <a:picLocks noChangeAspect="1"/>
            </p:cNvPicPr>
            <p:nvPr/>
          </p:nvPicPr>
          <p:blipFill>
            <a:blip r:embed="rId4"/>
            <a:stretch>
              <a:fillRect/>
            </a:stretch>
          </p:blipFill>
          <p:spPr>
            <a:xfrm>
              <a:off x="4089" y="2771"/>
              <a:ext cx="4204" cy="3556"/>
            </a:xfrm>
            <a:prstGeom prst="rect">
              <a:avLst/>
            </a:prstGeom>
          </p:spPr>
        </p:pic>
      </p:grpSp>
      <p:pic>
        <p:nvPicPr>
          <p:cNvPr id="39" name="图片 38" descr="/private/var/folders/g1/5qxnhtjj22gdb6fkzwv2_0r00000gn/T/com.kingsoft.wpsoffice.mac/photoedit2/20230522230523/temp.pngtemp"/>
          <p:cNvPicPr>
            <a:picLocks noChangeAspect="1"/>
          </p:cNvPicPr>
          <p:nvPr/>
        </p:nvPicPr>
        <p:blipFill>
          <a:blip r:embed="rId5"/>
          <a:srcRect b="6562"/>
          <a:stretch>
            <a:fillRect/>
          </a:stretch>
        </p:blipFill>
        <p:spPr>
          <a:xfrm>
            <a:off x="480060" y="2040890"/>
            <a:ext cx="4844415" cy="3931920"/>
          </a:xfrm>
          <a:prstGeom prst="rect">
            <a:avLst/>
          </a:prstGeom>
        </p:spPr>
      </p:pic>
      <p:sp>
        <p:nvSpPr>
          <p:cNvPr id="40" name="文本框 39"/>
          <p:cNvSpPr txBox="1"/>
          <p:nvPr/>
        </p:nvSpPr>
        <p:spPr>
          <a:xfrm>
            <a:off x="6105524" y="2656840"/>
            <a:ext cx="4881245" cy="1383665"/>
          </a:xfrm>
          <a:prstGeom prst="rect">
            <a:avLst/>
          </a:prstGeom>
          <a:noFill/>
        </p:spPr>
        <p:txBody>
          <a:bodyPr wrap="square" rtlCol="0">
            <a:spAutoFit/>
          </a:bodyPr>
          <a:p>
            <a:pPr>
              <a:lnSpc>
                <a:spcPct val="150000"/>
              </a:lnSpc>
            </a:pPr>
            <a:r>
              <a:rPr lang="en-US" sz="1400">
                <a:sym typeface="+mn-ea"/>
              </a:rPr>
              <a:t>       </a:t>
            </a:r>
            <a:r>
              <a:rPr lang="zh-CN" altLang="en-US" sz="1400" dirty="0">
                <a:solidFill>
                  <a:schemeClr val="tx1">
                    <a:lumMod val="75000"/>
                    <a:lumOff val="25000"/>
                  </a:schemeClr>
                </a:solidFill>
                <a:latin typeface="微软雅黑" pitchFamily="34" charset="-122"/>
                <a:ea typeface="微软雅黑" pitchFamily="34" charset="-122"/>
                <a:sym typeface="+mn-ea"/>
              </a:rPr>
              <a:t>传统对</a:t>
            </a:r>
            <a:r>
              <a:rPr lang="en-US" altLang="zh-CN" sz="1400" dirty="0">
                <a:solidFill>
                  <a:schemeClr val="tx1">
                    <a:lumMod val="75000"/>
                    <a:lumOff val="25000"/>
                  </a:schemeClr>
                </a:solidFill>
                <a:latin typeface="微软雅黑" pitchFamily="34" charset="-122"/>
                <a:ea typeface="微软雅黑" pitchFamily="34" charset="-122"/>
                <a:sym typeface="+mn-ea"/>
              </a:rPr>
              <a:t>FC</a:t>
            </a:r>
            <a:r>
              <a:rPr lang="zh-CN" altLang="en-US" sz="1400" dirty="0">
                <a:solidFill>
                  <a:schemeClr val="tx1">
                    <a:lumMod val="75000"/>
                    <a:lumOff val="25000"/>
                  </a:schemeClr>
                </a:solidFill>
                <a:latin typeface="微软雅黑" pitchFamily="34" charset="-122"/>
                <a:ea typeface="微软雅黑" pitchFamily="34" charset="-122"/>
                <a:sym typeface="+mn-ea"/>
              </a:rPr>
              <a:t>的数据处理方法是，利用</a:t>
            </a:r>
            <a:r>
              <a:rPr lang="en-US" altLang="zh-CN" sz="1400" dirty="0">
                <a:solidFill>
                  <a:schemeClr val="tx1">
                    <a:lumMod val="75000"/>
                    <a:lumOff val="25000"/>
                  </a:schemeClr>
                </a:solidFill>
                <a:latin typeface="微软雅黑" pitchFamily="34" charset="-122"/>
                <a:ea typeface="微软雅黑" pitchFamily="34" charset="-122"/>
                <a:sym typeface="+mn-ea"/>
              </a:rPr>
              <a:t>FC</a:t>
            </a:r>
            <a:r>
              <a:rPr lang="zh-CN" altLang="en-US" sz="1400" dirty="0">
                <a:solidFill>
                  <a:schemeClr val="tx1">
                    <a:lumMod val="75000"/>
                    <a:lumOff val="25000"/>
                  </a:schemeClr>
                </a:solidFill>
                <a:latin typeface="微软雅黑" pitchFamily="34" charset="-122"/>
                <a:ea typeface="微软雅黑" pitchFamily="34" charset="-122"/>
                <a:sym typeface="+mn-ea"/>
              </a:rPr>
              <a:t>矩阵的对称性，将全连接矩阵沿对角线裁切，对角线一侧置零，另一侧沿横向或竖向拉伸并拼接为一个一维</a:t>
            </a:r>
            <a:r>
              <a:rPr lang="zh-CN" altLang="en-US" sz="1400" dirty="0">
                <a:solidFill>
                  <a:schemeClr val="tx1">
                    <a:lumMod val="75000"/>
                    <a:lumOff val="25000"/>
                  </a:schemeClr>
                </a:solidFill>
                <a:latin typeface="微软雅黑" pitchFamily="34" charset="-122"/>
                <a:ea typeface="微软雅黑" pitchFamily="34" charset="-122"/>
                <a:sym typeface="+mn-ea"/>
              </a:rPr>
              <a:t>向量，之后对这个向量进行</a:t>
            </a:r>
            <a:r>
              <a:rPr lang="zh-CN" altLang="en-US" sz="1400" dirty="0">
                <a:solidFill>
                  <a:schemeClr val="tx1">
                    <a:lumMod val="75000"/>
                    <a:lumOff val="25000"/>
                  </a:schemeClr>
                </a:solidFill>
                <a:latin typeface="微软雅黑" pitchFamily="34" charset="-122"/>
                <a:ea typeface="微软雅黑" pitchFamily="34" charset="-122"/>
                <a:sym typeface="+mn-ea"/>
              </a:rPr>
              <a:t>分析</a:t>
            </a:r>
            <a:endParaRPr lang="zh-CN" altLang="en-US" sz="1400" dirty="0">
              <a:solidFill>
                <a:schemeClr val="tx1">
                  <a:lumMod val="75000"/>
                  <a:lumOff val="25000"/>
                </a:schemeClr>
              </a:solidFill>
              <a:latin typeface="微软雅黑" pitchFamily="34" charset="-122"/>
              <a:ea typeface="微软雅黑" pitchFamily="34" charset="-122"/>
              <a:sym typeface="+mn-ea"/>
            </a:endParaRPr>
          </a:p>
        </p:txBody>
      </p:sp>
      <p:sp>
        <p:nvSpPr>
          <p:cNvPr id="41" name="文本框 40"/>
          <p:cNvSpPr txBox="1"/>
          <p:nvPr/>
        </p:nvSpPr>
        <p:spPr>
          <a:xfrm>
            <a:off x="6105524" y="4403725"/>
            <a:ext cx="4881245" cy="2030095"/>
          </a:xfrm>
          <a:prstGeom prst="rect">
            <a:avLst/>
          </a:prstGeom>
          <a:noFill/>
        </p:spPr>
        <p:txBody>
          <a:bodyPr wrap="square" rtlCol="0">
            <a:spAutoFit/>
          </a:bodyPr>
          <a:p>
            <a:pPr>
              <a:lnSpc>
                <a:spcPct val="150000"/>
              </a:lnSpc>
            </a:pPr>
            <a:r>
              <a:rPr lang="en-US" altLang="zh-CN" sz="1400" dirty="0">
                <a:solidFill>
                  <a:schemeClr val="tx1">
                    <a:lumMod val="75000"/>
                    <a:lumOff val="25000"/>
                  </a:schemeClr>
                </a:solidFill>
                <a:latin typeface="微软雅黑" pitchFamily="34" charset="-122"/>
                <a:ea typeface="微软雅黑" pitchFamily="34" charset="-122"/>
                <a:sym typeface="+mn-ea"/>
              </a:rPr>
              <a:t>1.</a:t>
            </a:r>
            <a:r>
              <a:rPr lang="zh-CN" altLang="en-US" sz="1400" dirty="0">
                <a:solidFill>
                  <a:schemeClr val="tx1">
                    <a:lumMod val="75000"/>
                    <a:lumOff val="25000"/>
                  </a:schemeClr>
                </a:solidFill>
                <a:latin typeface="微软雅黑" pitchFamily="34" charset="-122"/>
                <a:ea typeface="微软雅黑" pitchFamily="34" charset="-122"/>
                <a:sym typeface="+mn-ea"/>
              </a:rPr>
              <a:t>能够获取</a:t>
            </a:r>
            <a:r>
              <a:rPr lang="zh-CN" altLang="en-US" sz="1400" dirty="0">
                <a:solidFill>
                  <a:schemeClr val="tx1">
                    <a:lumMod val="75000"/>
                    <a:lumOff val="25000"/>
                  </a:schemeClr>
                </a:solidFill>
                <a:latin typeface="微软雅黑" pitchFamily="34" charset="-122"/>
                <a:ea typeface="微软雅黑" pitchFamily="34" charset="-122"/>
                <a:sym typeface="+mn-ea"/>
              </a:rPr>
              <a:t>更多信息；通过对相关矩阵的观察发现，</a:t>
            </a:r>
            <a:r>
              <a:rPr lang="en-US" altLang="zh-CN" sz="1400" dirty="0">
                <a:solidFill>
                  <a:schemeClr val="tx1">
                    <a:lumMod val="75000"/>
                    <a:lumOff val="25000"/>
                  </a:schemeClr>
                </a:solidFill>
                <a:latin typeface="微软雅黑" pitchFamily="34" charset="-122"/>
                <a:ea typeface="微软雅黑" pitchFamily="34" charset="-122"/>
                <a:sym typeface="+mn-ea"/>
              </a:rPr>
              <a:t>TD</a:t>
            </a:r>
            <a:r>
              <a:rPr lang="zh-CN" altLang="en-US" sz="1400" dirty="0">
                <a:solidFill>
                  <a:schemeClr val="tx1">
                    <a:lumMod val="75000"/>
                    <a:lumOff val="25000"/>
                  </a:schemeClr>
                </a:solidFill>
                <a:latin typeface="微软雅黑" pitchFamily="34" charset="-122"/>
                <a:ea typeface="微软雅黑" pitchFamily="34" charset="-122"/>
                <a:sym typeface="+mn-ea"/>
              </a:rPr>
              <a:t>样本相对于</a:t>
            </a:r>
            <a:r>
              <a:rPr lang="en-US" altLang="zh-CN" sz="1400" dirty="0">
                <a:solidFill>
                  <a:schemeClr val="tx1">
                    <a:lumMod val="75000"/>
                    <a:lumOff val="25000"/>
                  </a:schemeClr>
                </a:solidFill>
                <a:latin typeface="微软雅黑" pitchFamily="34" charset="-122"/>
                <a:ea typeface="微软雅黑" pitchFamily="34" charset="-122"/>
                <a:sym typeface="+mn-ea"/>
              </a:rPr>
              <a:t>ASD</a:t>
            </a:r>
            <a:r>
              <a:rPr lang="zh-CN" altLang="en-US" sz="1400" dirty="0">
                <a:solidFill>
                  <a:schemeClr val="tx1">
                    <a:lumMod val="75000"/>
                    <a:lumOff val="25000"/>
                  </a:schemeClr>
                </a:solidFill>
                <a:latin typeface="微软雅黑" pitchFamily="34" charset="-122"/>
                <a:ea typeface="微软雅黑" pitchFamily="34" charset="-122"/>
                <a:sym typeface="+mn-ea"/>
              </a:rPr>
              <a:t>样本，连接矩阵在横向与竖向均表现出了较强的连续特异性，因此如果只考虑竖向，一定遗漏了</a:t>
            </a:r>
            <a:r>
              <a:rPr lang="zh-CN" altLang="en-US" sz="1400" dirty="0">
                <a:solidFill>
                  <a:schemeClr val="tx1">
                    <a:lumMod val="75000"/>
                    <a:lumOff val="25000"/>
                  </a:schemeClr>
                </a:solidFill>
                <a:latin typeface="微软雅黑" pitchFamily="34" charset="-122"/>
                <a:ea typeface="微软雅黑" pitchFamily="34" charset="-122"/>
                <a:sym typeface="+mn-ea"/>
              </a:rPr>
              <a:t>部分信息。</a:t>
            </a:r>
            <a:endParaRPr lang="zh-CN" altLang="en-US" sz="1400" dirty="0">
              <a:solidFill>
                <a:schemeClr val="tx1">
                  <a:lumMod val="75000"/>
                  <a:lumOff val="25000"/>
                </a:schemeClr>
              </a:solidFill>
              <a:latin typeface="微软雅黑" pitchFamily="34" charset="-122"/>
              <a:ea typeface="微软雅黑" pitchFamily="34" charset="-122"/>
              <a:sym typeface="+mn-ea"/>
            </a:endParaRPr>
          </a:p>
          <a:p>
            <a:pPr>
              <a:lnSpc>
                <a:spcPct val="150000"/>
              </a:lnSpc>
            </a:pPr>
            <a:r>
              <a:rPr lang="en-US" altLang="zh-CN" sz="1400" dirty="0">
                <a:solidFill>
                  <a:schemeClr val="tx1">
                    <a:lumMod val="75000"/>
                    <a:lumOff val="25000"/>
                  </a:schemeClr>
                </a:solidFill>
                <a:latin typeface="微软雅黑" pitchFamily="34" charset="-122"/>
                <a:ea typeface="微软雅黑" pitchFamily="34" charset="-122"/>
                <a:sym typeface="+mn-ea"/>
              </a:rPr>
              <a:t>2.</a:t>
            </a:r>
            <a:r>
              <a:rPr lang="zh-CN" altLang="en-US" sz="1400" dirty="0">
                <a:solidFill>
                  <a:schemeClr val="tx1">
                    <a:lumMod val="75000"/>
                    <a:lumOff val="25000"/>
                  </a:schemeClr>
                </a:solidFill>
                <a:latin typeface="微软雅黑" pitchFamily="34" charset="-122"/>
                <a:ea typeface="微软雅黑" pitchFamily="34" charset="-122"/>
                <a:sym typeface="+mn-ea"/>
              </a:rPr>
              <a:t>简化了相关矩阵数据的处理流程；相较于传统方法的设置阈值——转化为三角矩阵——拉伸与拼接为连接向量的复杂操作，</a:t>
            </a:r>
            <a:r>
              <a:rPr lang="en-US" altLang="zh-CN" sz="1400" dirty="0">
                <a:solidFill>
                  <a:schemeClr val="tx1">
                    <a:lumMod val="75000"/>
                    <a:lumOff val="25000"/>
                  </a:schemeClr>
                </a:solidFill>
                <a:latin typeface="微软雅黑" pitchFamily="34" charset="-122"/>
                <a:ea typeface="微软雅黑" pitchFamily="34" charset="-122"/>
                <a:sym typeface="+mn-ea"/>
              </a:rPr>
              <a:t>CNN</a:t>
            </a:r>
            <a:r>
              <a:rPr lang="zh-CN" altLang="en-US" sz="1400" dirty="0">
                <a:solidFill>
                  <a:schemeClr val="tx1">
                    <a:lumMod val="75000"/>
                    <a:lumOff val="25000"/>
                  </a:schemeClr>
                </a:solidFill>
                <a:latin typeface="微软雅黑" pitchFamily="34" charset="-122"/>
                <a:ea typeface="微软雅黑" pitchFamily="34" charset="-122"/>
                <a:sym typeface="+mn-ea"/>
              </a:rPr>
              <a:t>只需将</a:t>
            </a:r>
            <a:r>
              <a:rPr lang="en-US" altLang="zh-CN" sz="1400" dirty="0">
                <a:solidFill>
                  <a:schemeClr val="tx1">
                    <a:lumMod val="75000"/>
                    <a:lumOff val="25000"/>
                  </a:schemeClr>
                </a:solidFill>
                <a:latin typeface="微软雅黑" pitchFamily="34" charset="-122"/>
                <a:ea typeface="微软雅黑" pitchFamily="34" charset="-122"/>
                <a:sym typeface="+mn-ea"/>
              </a:rPr>
              <a:t>FC</a:t>
            </a:r>
            <a:r>
              <a:rPr lang="zh-CN" altLang="en-US" sz="1400" dirty="0">
                <a:solidFill>
                  <a:schemeClr val="tx1">
                    <a:lumMod val="75000"/>
                    <a:lumOff val="25000"/>
                  </a:schemeClr>
                </a:solidFill>
                <a:latin typeface="微软雅黑" pitchFamily="34" charset="-122"/>
                <a:ea typeface="微软雅黑" pitchFamily="34" charset="-122"/>
                <a:sym typeface="+mn-ea"/>
              </a:rPr>
              <a:t>矩阵视为灰度图像输入模型</a:t>
            </a:r>
            <a:r>
              <a:rPr lang="zh-CN" altLang="en-US" sz="1400" dirty="0">
                <a:solidFill>
                  <a:schemeClr val="tx1">
                    <a:lumMod val="75000"/>
                    <a:lumOff val="25000"/>
                  </a:schemeClr>
                </a:solidFill>
                <a:latin typeface="微软雅黑" pitchFamily="34" charset="-122"/>
                <a:ea typeface="微软雅黑" pitchFamily="34" charset="-122"/>
                <a:sym typeface="+mn-ea"/>
              </a:rPr>
              <a:t>即可。</a:t>
            </a:r>
            <a:endParaRPr lang="zh-CN" altLang="en-US" sz="1400" dirty="0">
              <a:solidFill>
                <a:schemeClr val="tx1">
                  <a:lumMod val="75000"/>
                  <a:lumOff val="25000"/>
                </a:schemeClr>
              </a:solidFill>
              <a:latin typeface="微软雅黑" pitchFamily="34" charset="-122"/>
              <a:ea typeface="微软雅黑" pitchFamily="34" charset="-122"/>
              <a:sym typeface="+mn-ea"/>
            </a:endParaRPr>
          </a:p>
        </p:txBody>
      </p:sp>
      <p:sp>
        <p:nvSpPr>
          <p:cNvPr id="42" name="文本框 41"/>
          <p:cNvSpPr txBox="1"/>
          <p:nvPr/>
        </p:nvSpPr>
        <p:spPr>
          <a:xfrm>
            <a:off x="6105309" y="2372363"/>
            <a:ext cx="5018621" cy="337185"/>
          </a:xfrm>
          <a:prstGeom prst="rect">
            <a:avLst/>
          </a:prstGeom>
          <a:noFill/>
        </p:spPr>
        <p:txBody>
          <a:bodyPr wrap="square" rtlCol="0">
            <a:spAutoFit/>
          </a:bodyPr>
          <a:p>
            <a:pPr algn="l"/>
            <a:r>
              <a:rPr lang="zh-CN" altLang="en-US" sz="1600" dirty="0">
                <a:solidFill>
                  <a:schemeClr val="tx1">
                    <a:lumMod val="75000"/>
                    <a:lumOff val="25000"/>
                  </a:schemeClr>
                </a:solidFill>
                <a:latin typeface="汉仪大宋简" panose="02010600000101010101" pitchFamily="2" charset="-122"/>
                <a:ea typeface="汉仪大宋简" panose="02010600000101010101" pitchFamily="2" charset="-122"/>
              </a:rPr>
              <a:t>传统方法</a:t>
            </a:r>
            <a:endParaRPr lang="zh-CN" altLang="en-US" sz="16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43" name="文本框 42"/>
          <p:cNvSpPr txBox="1"/>
          <p:nvPr/>
        </p:nvSpPr>
        <p:spPr>
          <a:xfrm>
            <a:off x="6105309" y="4017648"/>
            <a:ext cx="5018621" cy="337185"/>
          </a:xfrm>
          <a:prstGeom prst="rect">
            <a:avLst/>
          </a:prstGeom>
          <a:noFill/>
        </p:spPr>
        <p:txBody>
          <a:bodyPr wrap="square" rtlCol="0">
            <a:spAutoFit/>
          </a:bodyPr>
          <a:p>
            <a:pPr algn="l"/>
            <a:r>
              <a:rPr lang="en-US" altLang="zh-CN" sz="1600" dirty="0">
                <a:solidFill>
                  <a:schemeClr val="tx1">
                    <a:lumMod val="75000"/>
                    <a:lumOff val="25000"/>
                  </a:schemeClr>
                </a:solidFill>
                <a:latin typeface="汉仪大宋简" panose="02010600000101010101" pitchFamily="2" charset="-122"/>
                <a:ea typeface="汉仪大宋简" panose="02010600000101010101" pitchFamily="2" charset="-122"/>
              </a:rPr>
              <a:t>CNN</a:t>
            </a:r>
            <a:r>
              <a:rPr lang="zh-CN" altLang="en-US" sz="1600" dirty="0">
                <a:solidFill>
                  <a:schemeClr val="tx1">
                    <a:lumMod val="75000"/>
                    <a:lumOff val="25000"/>
                  </a:schemeClr>
                </a:solidFill>
                <a:latin typeface="汉仪大宋简" panose="02010600000101010101" pitchFamily="2" charset="-122"/>
                <a:ea typeface="汉仪大宋简" panose="02010600000101010101" pitchFamily="2" charset="-122"/>
              </a:rPr>
              <a:t>方法</a:t>
            </a:r>
            <a:r>
              <a:rPr lang="zh-CN" altLang="en-US" sz="1600" dirty="0">
                <a:solidFill>
                  <a:schemeClr val="tx1">
                    <a:lumMod val="75000"/>
                    <a:lumOff val="25000"/>
                  </a:schemeClr>
                </a:solidFill>
                <a:latin typeface="汉仪大宋简" panose="02010600000101010101" pitchFamily="2" charset="-122"/>
                <a:ea typeface="汉仪大宋简" panose="02010600000101010101" pitchFamily="2" charset="-122"/>
              </a:rPr>
              <a:t>优点</a:t>
            </a:r>
            <a:endParaRPr lang="zh-CN" altLang="en-US" sz="16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2" name="文本框 1"/>
          <p:cNvSpPr txBox="1"/>
          <p:nvPr/>
        </p:nvSpPr>
        <p:spPr>
          <a:xfrm>
            <a:off x="237490" y="317500"/>
            <a:ext cx="1751965" cy="521970"/>
          </a:xfrm>
          <a:prstGeom prst="rect">
            <a:avLst/>
          </a:prstGeom>
          <a:noFill/>
        </p:spPr>
        <p:txBody>
          <a:bodyPr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研究方案</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9"/>
                                        </p:tgtEl>
                                        <p:attrNameLst>
                                          <p:attrName>ppt_x</p:attrName>
                                        </p:attrNameLst>
                                      </p:cBhvr>
                                      <p:tavLst>
                                        <p:tav tm="0">
                                          <p:val>
                                            <p:strVal val="ppt_x"/>
                                          </p:val>
                                        </p:tav>
                                        <p:tav tm="100000">
                                          <p:val>
                                            <p:strVal val="ppt_x"/>
                                          </p:val>
                                        </p:tav>
                                      </p:tavLst>
                                    </p:anim>
                                    <p:anim calcmode="lin" valueType="num">
                                      <p:cBhvr additive="base">
                                        <p:cTn id="13" dur="500"/>
                                        <p:tgtEl>
                                          <p:spTgt spid="39"/>
                                        </p:tgtEl>
                                        <p:attrNameLst>
                                          <p:attrName>ppt_y</p:attrName>
                                        </p:attrNameLst>
                                      </p:cBhvr>
                                      <p:tavLst>
                                        <p:tav tm="0">
                                          <p:val>
                                            <p:strVal val="ppt_y"/>
                                          </p:val>
                                        </p:tav>
                                        <p:tav tm="100000">
                                          <p:val>
                                            <p:strVal val="1+ppt_h/2"/>
                                          </p:val>
                                        </p:tav>
                                      </p:tavLst>
                                    </p:anim>
                                    <p:set>
                                      <p:cBhvr>
                                        <p:cTn id="14"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a:t>
            </a: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方案</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 name="文本框 2"/>
          <p:cNvSpPr txBox="1"/>
          <p:nvPr/>
        </p:nvSpPr>
        <p:spPr>
          <a:xfrm>
            <a:off x="345440" y="760095"/>
            <a:ext cx="498348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视角级别的轻量</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特征</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融合方式</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18" name="文本框 17"/>
          <p:cNvSpPr txBox="1"/>
          <p:nvPr/>
        </p:nvSpPr>
        <p:spPr>
          <a:xfrm>
            <a:off x="460375" y="1186180"/>
            <a:ext cx="10646410" cy="1337945"/>
          </a:xfrm>
          <a:prstGeom prst="rect">
            <a:avLst/>
          </a:prstGeom>
          <a:noFill/>
        </p:spPr>
        <p:txBody>
          <a:bodyPr wrap="square" rtlCol="0">
            <a:spAutoFit/>
          </a:bodyPr>
          <a:p>
            <a:pPr>
              <a:lnSpc>
                <a:spcPct val="150000"/>
              </a:lnSpc>
            </a:pPr>
            <a:r>
              <a:rPr lang="en-US">
                <a:sym typeface="+mn-ea"/>
              </a:rPr>
              <a:t>       </a:t>
            </a:r>
            <a:r>
              <a:rPr lang="zh-CN" altLang="en-US" dirty="0">
                <a:solidFill>
                  <a:schemeClr val="tx1">
                    <a:lumMod val="75000"/>
                    <a:lumOff val="25000"/>
                  </a:schemeClr>
                </a:solidFill>
                <a:latin typeface="微软雅黑" pitchFamily="34" charset="-122"/>
                <a:ea typeface="微软雅黑" pitchFamily="34" charset="-122"/>
                <a:sym typeface="+mn-ea"/>
              </a:rPr>
              <a:t>前面说明了使用</a:t>
            </a:r>
            <a:r>
              <a:rPr lang="en-US" altLang="zh-CN" dirty="0">
                <a:solidFill>
                  <a:schemeClr val="tx1">
                    <a:lumMod val="75000"/>
                    <a:lumOff val="25000"/>
                  </a:schemeClr>
                </a:solidFill>
                <a:latin typeface="微软雅黑" pitchFamily="34" charset="-122"/>
                <a:ea typeface="微软雅黑" pitchFamily="34" charset="-122"/>
                <a:sym typeface="+mn-ea"/>
              </a:rPr>
              <a:t>CNN</a:t>
            </a:r>
            <a:r>
              <a:rPr lang="zh-CN" altLang="en-US" dirty="0">
                <a:solidFill>
                  <a:schemeClr val="tx1">
                    <a:lumMod val="75000"/>
                    <a:lumOff val="25000"/>
                  </a:schemeClr>
                </a:solidFill>
                <a:latin typeface="微软雅黑" pitchFamily="34" charset="-122"/>
                <a:ea typeface="微软雅黑" pitchFamily="34" charset="-122"/>
                <a:sym typeface="+mn-ea"/>
              </a:rPr>
              <a:t>的原因之一是可以尝试利用计算机视觉的方法，对</a:t>
            </a:r>
            <a:r>
              <a:rPr lang="en-US" altLang="zh-CN" dirty="0">
                <a:solidFill>
                  <a:schemeClr val="tx1">
                    <a:lumMod val="75000"/>
                    <a:lumOff val="25000"/>
                  </a:schemeClr>
                </a:solidFill>
                <a:latin typeface="微软雅黑" pitchFamily="34" charset="-122"/>
                <a:ea typeface="微软雅黑" pitchFamily="34" charset="-122"/>
                <a:sym typeface="+mn-ea"/>
              </a:rPr>
              <a:t>FC</a:t>
            </a:r>
            <a:r>
              <a:rPr lang="zh-CN" altLang="en-US" dirty="0">
                <a:solidFill>
                  <a:schemeClr val="tx1">
                    <a:lumMod val="75000"/>
                    <a:lumOff val="25000"/>
                  </a:schemeClr>
                </a:solidFill>
                <a:latin typeface="微软雅黑" pitchFamily="34" charset="-122"/>
                <a:ea typeface="微软雅黑" pitchFamily="34" charset="-122"/>
                <a:sym typeface="+mn-ea"/>
              </a:rPr>
              <a:t>矩阵进行处理。在此，本研究提出了一种视角级别轻量级的特征融合方式，具体操作为，将aal、ho、ez所获得的功能连接相关矩阵在像素级别简单相加，从而得到富含三种模态特征的</a:t>
            </a:r>
            <a:r>
              <a:rPr lang="zh-CN" altLang="en-US" dirty="0">
                <a:solidFill>
                  <a:schemeClr val="tx1">
                    <a:lumMod val="75000"/>
                    <a:lumOff val="25000"/>
                  </a:schemeClr>
                </a:solidFill>
                <a:latin typeface="微软雅黑" pitchFamily="34" charset="-122"/>
                <a:ea typeface="微软雅黑" pitchFamily="34" charset="-122"/>
                <a:sym typeface="+mn-ea"/>
              </a:rPr>
              <a:t>相关矩阵</a:t>
            </a:r>
            <a:endParaRPr lang="zh-CN" altLang="en-US" dirty="0">
              <a:solidFill>
                <a:schemeClr val="tx1">
                  <a:lumMod val="75000"/>
                  <a:lumOff val="25000"/>
                </a:schemeClr>
              </a:solidFill>
              <a:latin typeface="微软雅黑" pitchFamily="34" charset="-122"/>
              <a:ea typeface="微软雅黑" pitchFamily="34" charset="-122"/>
              <a:sym typeface="+mn-ea"/>
            </a:endParaRPr>
          </a:p>
        </p:txBody>
      </p:sp>
      <p:grpSp>
        <p:nvGrpSpPr>
          <p:cNvPr id="11" name="组合 10"/>
          <p:cNvGrpSpPr/>
          <p:nvPr/>
        </p:nvGrpSpPr>
        <p:grpSpPr>
          <a:xfrm>
            <a:off x="1426845" y="1758950"/>
            <a:ext cx="9202420" cy="4854575"/>
            <a:chOff x="2247" y="2770"/>
            <a:chExt cx="14492" cy="7645"/>
          </a:xfrm>
        </p:grpSpPr>
        <p:sp>
          <p:nvSpPr>
            <p:cNvPr id="5" name="文本框 4"/>
            <p:cNvSpPr txBox="1"/>
            <p:nvPr/>
          </p:nvSpPr>
          <p:spPr>
            <a:xfrm>
              <a:off x="4863" y="9835"/>
              <a:ext cx="10966" cy="580"/>
            </a:xfrm>
            <a:prstGeom prst="rect">
              <a:avLst/>
            </a:prstGeom>
            <a:noFill/>
          </p:spPr>
          <p:txBody>
            <a:bodyPr wrap="square" rtlCol="0">
              <a:spAutoFit/>
            </a:bodyPr>
            <a:p>
              <a:r>
                <a:rPr lang="zh-CN" altLang="en-US"/>
                <a:t>Caltech站点的ASD个体与TD个体</a:t>
              </a:r>
              <a:r>
                <a:rPr lang="en-US" altLang="zh-CN"/>
                <a:t>FC</a:t>
              </a:r>
              <a:r>
                <a:rPr lang="zh-CN" altLang="en-US"/>
                <a:t>矩阵可视化展示</a:t>
              </a:r>
              <a:endParaRPr lang="zh-CN" altLang="en-US"/>
            </a:p>
          </p:txBody>
        </p:sp>
        <p:pic>
          <p:nvPicPr>
            <p:cNvPr id="10" name="图片 9" descr="截屏2023-05-23 01.58.18"/>
            <p:cNvPicPr>
              <a:picLocks noChangeAspect="1"/>
            </p:cNvPicPr>
            <p:nvPr/>
          </p:nvPicPr>
          <p:blipFill>
            <a:blip r:embed="rId1"/>
            <a:stretch>
              <a:fillRect/>
            </a:stretch>
          </p:blipFill>
          <p:spPr>
            <a:xfrm>
              <a:off x="2247" y="2770"/>
              <a:ext cx="14492" cy="706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研究成果</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pic>
        <p:nvPicPr>
          <p:cNvPr id="8" name="图片 7" descr="截屏2023-05-23 02.32.44"/>
          <p:cNvPicPr>
            <a:picLocks noChangeAspect="1"/>
          </p:cNvPicPr>
          <p:nvPr/>
        </p:nvPicPr>
        <p:blipFill>
          <a:blip r:embed="rId1"/>
          <a:stretch>
            <a:fillRect/>
          </a:stretch>
        </p:blipFill>
        <p:spPr>
          <a:xfrm>
            <a:off x="6534150" y="369570"/>
            <a:ext cx="5457825" cy="6251575"/>
          </a:xfrm>
          <a:prstGeom prst="rect">
            <a:avLst/>
          </a:prstGeom>
        </p:spPr>
      </p:pic>
      <p:sp>
        <p:nvSpPr>
          <p:cNvPr id="3" name="文本框 2"/>
          <p:cNvSpPr txBox="1"/>
          <p:nvPr/>
        </p:nvSpPr>
        <p:spPr>
          <a:xfrm>
            <a:off x="345440" y="760095"/>
            <a:ext cx="767207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基于通道注意力和空间注意力的特征提取模块</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9" name="文本框 8"/>
          <p:cNvSpPr txBox="1"/>
          <p:nvPr/>
        </p:nvSpPr>
        <p:spPr>
          <a:xfrm>
            <a:off x="582295" y="1545590"/>
            <a:ext cx="5846445" cy="3415030"/>
          </a:xfrm>
          <a:prstGeom prst="rect">
            <a:avLst/>
          </a:prstGeom>
          <a:noFill/>
        </p:spPr>
        <p:txBody>
          <a:bodyPr wrap="square" rtlCol="0">
            <a:spAutoFit/>
          </a:bodyPr>
          <a:p>
            <a:r>
              <a:rPr lang="en-US">
                <a:sym typeface="+mn-ea"/>
              </a:rPr>
              <a:t>       </a:t>
            </a:r>
            <a:r>
              <a:rPr lang="zh-CN" altLang="en-US"/>
              <a:t>特征提取模块由卷积层和注意力机制两部分组成，流程如右图</a:t>
            </a:r>
            <a:r>
              <a:rPr lang="zh-CN" altLang="en-US"/>
              <a:t>所示。</a:t>
            </a:r>
            <a:endParaRPr lang="zh-CN" altLang="en-US"/>
          </a:p>
          <a:p>
            <a:endParaRPr lang="zh-CN" altLang="en-US"/>
          </a:p>
          <a:p>
            <a:r>
              <a:rPr lang="zh-CN" altLang="en-US">
                <a:latin typeface="Calibri" panose="020F0502020204030204" charset="0"/>
                <a:ea typeface="Calibri" panose="020F0502020204030204" charset="0"/>
              </a:rPr>
              <a:t>①</a:t>
            </a:r>
            <a:r>
              <a:rPr lang="zh-CN" altLang="en-US"/>
              <a:t>卷积层通过</a:t>
            </a:r>
            <a:r>
              <a:rPr lang="en-US" altLang="zh-CN"/>
              <a:t>CNN</a:t>
            </a:r>
            <a:r>
              <a:rPr lang="zh-CN" altLang="en-US"/>
              <a:t>对输入数据进行初步特征提取，包括两个卷积层和一个全连接层。每个卷积层后面跟随一个最大池化层，卷积核大小为3×3，步长为1，填充为1，保持特征图与原始图像规模一致。</a:t>
            </a:r>
            <a:endParaRPr lang="zh-CN" altLang="en-US"/>
          </a:p>
          <a:p>
            <a:endParaRPr lang="zh-CN" altLang="en-US"/>
          </a:p>
          <a:p>
            <a:r>
              <a:rPr lang="zh-CN" altLang="en-US">
                <a:latin typeface="Calibri" panose="020F0502020204030204" charset="0"/>
                <a:ea typeface="Calibri" panose="020F0502020204030204" charset="0"/>
              </a:rPr>
              <a:t>②</a:t>
            </a:r>
            <a:r>
              <a:rPr lang="zh-CN" altLang="en-US"/>
              <a:t>注意力机制的引入</a:t>
            </a:r>
            <a:r>
              <a:rPr lang="zh-CN" altLang="en-US"/>
              <a:t>是为了提升对关键特征的关注度，包括通道注意力和空间注意力，分别关注特征的通道维度和空间分布，通过池化、卷积和激活函数等操作来调整输入特征的权重，提升对关键特征的关注度。</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研究成果</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 name="文本框 2"/>
          <p:cNvSpPr txBox="1"/>
          <p:nvPr/>
        </p:nvSpPr>
        <p:spPr>
          <a:xfrm>
            <a:off x="579120" y="760095"/>
            <a:ext cx="298450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通道注意力模块</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9" name="文本框 8"/>
          <p:cNvSpPr txBox="1"/>
          <p:nvPr/>
        </p:nvSpPr>
        <p:spPr>
          <a:xfrm>
            <a:off x="739775" y="1425575"/>
            <a:ext cx="10925810" cy="922020"/>
          </a:xfrm>
          <a:prstGeom prst="rect">
            <a:avLst/>
          </a:prstGeom>
          <a:noFill/>
        </p:spPr>
        <p:txBody>
          <a:bodyPr wrap="square" rtlCol="0">
            <a:spAutoFit/>
          </a:bodyPr>
          <a:p>
            <a:r>
              <a:rPr lang="en-US" altLang="zh-CN"/>
              <a:t>       </a:t>
            </a:r>
            <a:r>
              <a:rPr lang="zh-CN" altLang="en-US"/>
              <a:t>通道注意力主要关注特征的通道维度。首先，使用自适应平均池化和最大池化将每个通道的空间信息压缩。然后通过两次1x1的卷积操作和ReLU激活函数处理特征，分别对平均池化和最大池化的结果进行处理，并将这两组特征相加。最后，通过sigmoid函数得到每个通道的权重，用以调整输入特征的各通道。</a:t>
            </a:r>
            <a:endParaRPr lang="zh-CN" altLang="en-US"/>
          </a:p>
        </p:txBody>
      </p:sp>
      <p:pic>
        <p:nvPicPr>
          <p:cNvPr id="5" name="图片 4" descr="截屏2023-05-23 02.41.08"/>
          <p:cNvPicPr>
            <a:picLocks noChangeAspect="1"/>
          </p:cNvPicPr>
          <p:nvPr/>
        </p:nvPicPr>
        <p:blipFill>
          <a:blip r:embed="rId1"/>
          <a:stretch>
            <a:fillRect/>
          </a:stretch>
        </p:blipFill>
        <p:spPr>
          <a:xfrm>
            <a:off x="1040765" y="2491105"/>
            <a:ext cx="9511030" cy="3040380"/>
          </a:xfrm>
          <a:prstGeom prst="rect">
            <a:avLst/>
          </a:prstGeom>
        </p:spPr>
      </p:pic>
      <p:sp>
        <p:nvSpPr>
          <p:cNvPr id="10" name="文本框 9"/>
          <p:cNvSpPr txBox="1"/>
          <p:nvPr/>
        </p:nvSpPr>
        <p:spPr>
          <a:xfrm>
            <a:off x="4963795" y="5674995"/>
            <a:ext cx="2264410" cy="368300"/>
          </a:xfrm>
          <a:prstGeom prst="rect">
            <a:avLst/>
          </a:prstGeom>
          <a:noFill/>
        </p:spPr>
        <p:txBody>
          <a:bodyPr wrap="square" rtlCol="0">
            <a:spAutoFit/>
          </a:bodyPr>
          <a:p>
            <a:r>
              <a:rPr lang="zh-CN" altLang="en-US"/>
              <a:t>通道注意力网络</a:t>
            </a:r>
            <a:endParaRPr lang="zh-CN" altLang="en-US"/>
          </a:p>
        </p:txBody>
      </p:sp>
      <p:pic>
        <p:nvPicPr>
          <p:cNvPr id="12" name="图片 11" descr="截屏2023-05-23 03.50.35"/>
          <p:cNvPicPr>
            <a:picLocks noChangeAspect="1"/>
          </p:cNvPicPr>
          <p:nvPr/>
        </p:nvPicPr>
        <p:blipFill>
          <a:blip r:embed="rId2"/>
          <a:stretch>
            <a:fillRect/>
          </a:stretch>
        </p:blipFill>
        <p:spPr>
          <a:xfrm>
            <a:off x="6443980" y="2505710"/>
            <a:ext cx="5184140" cy="3693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研究成果</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 name="文本框 2"/>
          <p:cNvSpPr txBox="1"/>
          <p:nvPr/>
        </p:nvSpPr>
        <p:spPr>
          <a:xfrm>
            <a:off x="579120" y="760095"/>
            <a:ext cx="298450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空间注意力模块</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9" name="文本框 8"/>
          <p:cNvSpPr txBox="1"/>
          <p:nvPr/>
        </p:nvSpPr>
        <p:spPr>
          <a:xfrm>
            <a:off x="739775" y="1423035"/>
            <a:ext cx="10925810" cy="922020"/>
          </a:xfrm>
          <a:prstGeom prst="rect">
            <a:avLst/>
          </a:prstGeom>
          <a:noFill/>
        </p:spPr>
        <p:txBody>
          <a:bodyPr wrap="square" rtlCol="0">
            <a:spAutoFit/>
          </a:bodyPr>
          <a:p>
            <a:r>
              <a:rPr lang="en-US">
                <a:sym typeface="+mn-ea"/>
              </a:rPr>
              <a:t>       </a:t>
            </a:r>
            <a:r>
              <a:t>空间注意力关注特征的空间分布，通过计算每个通道的平均值和最大值，得到两组特征，然后在通道维度上进行拼接。接着通过一个卷积操作处理这组新的特征，最后通过sigmoid函数得到每个位置的权重，用以调整输入特征的各位置。</a:t>
            </a:r>
          </a:p>
        </p:txBody>
      </p:sp>
      <p:sp>
        <p:nvSpPr>
          <p:cNvPr id="10" name="文本框 9"/>
          <p:cNvSpPr txBox="1"/>
          <p:nvPr/>
        </p:nvSpPr>
        <p:spPr>
          <a:xfrm>
            <a:off x="4963795" y="5674995"/>
            <a:ext cx="2264410" cy="368300"/>
          </a:xfrm>
          <a:prstGeom prst="rect">
            <a:avLst/>
          </a:prstGeom>
          <a:noFill/>
        </p:spPr>
        <p:txBody>
          <a:bodyPr wrap="square" rtlCol="0">
            <a:spAutoFit/>
          </a:bodyPr>
          <a:p>
            <a:r>
              <a:rPr lang="zh-CN" altLang="en-US"/>
              <a:t>空间注意力网络</a:t>
            </a:r>
            <a:endParaRPr lang="zh-CN" altLang="en-US"/>
          </a:p>
        </p:txBody>
      </p:sp>
      <p:pic>
        <p:nvPicPr>
          <p:cNvPr id="2" name="图片 1" descr="截屏2023-05-23 02.50.18"/>
          <p:cNvPicPr>
            <a:picLocks noChangeAspect="1"/>
          </p:cNvPicPr>
          <p:nvPr/>
        </p:nvPicPr>
        <p:blipFill>
          <a:blip r:embed="rId1"/>
          <a:stretch>
            <a:fillRect/>
          </a:stretch>
        </p:blipFill>
        <p:spPr>
          <a:xfrm>
            <a:off x="427990" y="2486660"/>
            <a:ext cx="10925810" cy="3188335"/>
          </a:xfrm>
          <a:prstGeom prst="rect">
            <a:avLst/>
          </a:prstGeom>
        </p:spPr>
      </p:pic>
      <p:pic>
        <p:nvPicPr>
          <p:cNvPr id="8" name="图片 7" descr="截屏2023-05-23 03.51.04"/>
          <p:cNvPicPr>
            <a:picLocks noChangeAspect="1"/>
          </p:cNvPicPr>
          <p:nvPr/>
        </p:nvPicPr>
        <p:blipFill>
          <a:blip r:embed="rId2"/>
          <a:stretch>
            <a:fillRect/>
          </a:stretch>
        </p:blipFill>
        <p:spPr>
          <a:xfrm>
            <a:off x="5092700" y="2301875"/>
            <a:ext cx="6336030" cy="405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a:t>
            </a: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成果</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 name="文本框 2"/>
          <p:cNvSpPr txBox="1"/>
          <p:nvPr/>
        </p:nvSpPr>
        <p:spPr>
          <a:xfrm>
            <a:off x="352425" y="760095"/>
            <a:ext cx="746887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基于自注意力的特征融合判别模块</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17" name="文本框 16"/>
          <p:cNvSpPr txBox="1"/>
          <p:nvPr/>
        </p:nvSpPr>
        <p:spPr>
          <a:xfrm>
            <a:off x="739775" y="1423035"/>
            <a:ext cx="10925810" cy="1476375"/>
          </a:xfrm>
          <a:prstGeom prst="rect">
            <a:avLst/>
          </a:prstGeom>
          <a:noFill/>
        </p:spPr>
        <p:txBody>
          <a:bodyPr wrap="square" rtlCol="0">
            <a:spAutoFit/>
          </a:bodyPr>
          <a:p>
            <a:r>
              <a:rPr lang="en-US"/>
              <a:t>       </a:t>
            </a:r>
            <a:r>
              <a:t>本研究通过特征提取获得了四种模态（融合矩阵、HO、EZ、AAL）的功能连接矩阵特征，描述了不同脑网络特征。为了有效利用这些特征的优势，设计了基于自注意力机制的特征融合模块。首先，将四种模态的特征拼接成一个新的特征映射。然后，计算特征映射间的相似度，并通过注意力权重表示不同模态的重要性。将每个模态的特征乘以权重并求和，得到融合的功能连接矩阵特征。最终，将该特征输入分类器进行自闭症诊断。</a:t>
            </a:r>
          </a:p>
        </p:txBody>
      </p:sp>
      <p:sp>
        <p:nvSpPr>
          <p:cNvPr id="5" name="文本框 4"/>
          <p:cNvSpPr txBox="1"/>
          <p:nvPr/>
        </p:nvSpPr>
        <p:spPr>
          <a:xfrm>
            <a:off x="5612765" y="6336030"/>
            <a:ext cx="1609725" cy="368300"/>
          </a:xfrm>
          <a:prstGeom prst="rect">
            <a:avLst/>
          </a:prstGeom>
          <a:noFill/>
        </p:spPr>
        <p:txBody>
          <a:bodyPr wrap="square" rtlCol="0">
            <a:spAutoFit/>
          </a:bodyPr>
          <a:p>
            <a:r>
              <a:rPr lang="zh-CN" altLang="en-US"/>
              <a:t>自注意力网络</a:t>
            </a:r>
            <a:endParaRPr lang="zh-CN" altLang="en-US"/>
          </a:p>
        </p:txBody>
      </p:sp>
      <p:pic>
        <p:nvPicPr>
          <p:cNvPr id="9" name="图片 8" descr="截屏2023-05-25 14.32.31"/>
          <p:cNvPicPr>
            <a:picLocks noChangeAspect="1"/>
          </p:cNvPicPr>
          <p:nvPr/>
        </p:nvPicPr>
        <p:blipFill>
          <a:blip r:embed="rId1"/>
          <a:stretch>
            <a:fillRect/>
          </a:stretch>
        </p:blipFill>
        <p:spPr>
          <a:xfrm>
            <a:off x="1632585" y="3103245"/>
            <a:ext cx="9570085" cy="3029585"/>
          </a:xfrm>
          <a:prstGeom prst="rect">
            <a:avLst/>
          </a:prstGeom>
        </p:spPr>
      </p:pic>
      <p:pic>
        <p:nvPicPr>
          <p:cNvPr id="10" name="图片 9" descr="截屏2023-05-25 14.32.31"/>
          <p:cNvPicPr>
            <a:picLocks noChangeAspect="1"/>
          </p:cNvPicPr>
          <p:nvPr/>
        </p:nvPicPr>
        <p:blipFill>
          <a:blip r:embed="rId1"/>
          <a:stretch>
            <a:fillRect/>
          </a:stretch>
        </p:blipFill>
        <p:spPr>
          <a:xfrm>
            <a:off x="1632585" y="3113405"/>
            <a:ext cx="9570085" cy="3029585"/>
          </a:xfrm>
          <a:prstGeom prst="rect">
            <a:avLst/>
          </a:prstGeom>
        </p:spPr>
      </p:pic>
      <p:pic>
        <p:nvPicPr>
          <p:cNvPr id="11" name="图片 10" descr="截屏2023-05-25 14.32.31"/>
          <p:cNvPicPr>
            <a:picLocks noChangeAspect="1"/>
          </p:cNvPicPr>
          <p:nvPr/>
        </p:nvPicPr>
        <p:blipFill>
          <a:blip r:embed="rId1"/>
          <a:stretch>
            <a:fillRect/>
          </a:stretch>
        </p:blipFill>
        <p:spPr>
          <a:xfrm>
            <a:off x="1632585" y="3102610"/>
            <a:ext cx="9570085" cy="3029585"/>
          </a:xfrm>
          <a:prstGeom prst="rect">
            <a:avLst/>
          </a:prstGeom>
        </p:spPr>
      </p:pic>
      <p:pic>
        <p:nvPicPr>
          <p:cNvPr id="8" name="图片 7" descr="截屏2023-05-23 03.51.33"/>
          <p:cNvPicPr>
            <a:picLocks noChangeAspect="1"/>
          </p:cNvPicPr>
          <p:nvPr/>
        </p:nvPicPr>
        <p:blipFill>
          <a:blip r:embed="rId2"/>
          <a:stretch>
            <a:fillRect/>
          </a:stretch>
        </p:blipFill>
        <p:spPr>
          <a:xfrm>
            <a:off x="2218690" y="2660650"/>
            <a:ext cx="8983980" cy="3471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900" y="990600"/>
            <a:ext cx="10744201" cy="4876800"/>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22093" y="1217311"/>
            <a:ext cx="10347813" cy="44233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976208" y="2166904"/>
            <a:ext cx="2239574" cy="460375"/>
          </a:xfrm>
          <a:prstGeom prst="rect">
            <a:avLst/>
          </a:prstGeom>
          <a:solidFill>
            <a:srgbClr val="658189"/>
          </a:solidFill>
        </p:spPr>
        <p:txBody>
          <a:bodyPr wrap="square" rtlCol="0">
            <a:spAutoFit/>
          </a:bodyPr>
          <a:lstStyle/>
          <a:p>
            <a:pPr algn="dist"/>
            <a:r>
              <a:rPr lang="en-US" altLang="zh-CN" sz="2400" b="1" dirty="0">
                <a:solidFill>
                  <a:schemeClr val="bg1"/>
                </a:solidFill>
                <a:latin typeface="等线" pitchFamily="2" charset="-122"/>
                <a:ea typeface="等线" pitchFamily="2" charset="-122"/>
              </a:rPr>
              <a:t>PART.04</a:t>
            </a:r>
            <a:endParaRPr lang="zh-CN" altLang="en-US" sz="2400" b="1" dirty="0">
              <a:solidFill>
                <a:schemeClr val="bg1"/>
              </a:solidFill>
              <a:latin typeface="等线" pitchFamily="2" charset="-122"/>
              <a:ea typeface="等线" pitchFamily="2" charset="-122"/>
            </a:endParaRPr>
          </a:p>
        </p:txBody>
      </p:sp>
      <p:sp>
        <p:nvSpPr>
          <p:cNvPr id="36" name="文本框 35"/>
          <p:cNvSpPr txBox="1"/>
          <p:nvPr/>
        </p:nvSpPr>
        <p:spPr>
          <a:xfrm>
            <a:off x="1984375" y="2908935"/>
            <a:ext cx="8464550" cy="1198880"/>
          </a:xfrm>
          <a:prstGeom prst="rect">
            <a:avLst/>
          </a:prstGeom>
          <a:noFill/>
        </p:spPr>
        <p:txBody>
          <a:bodyPr wrap="square">
            <a:spAutoFit/>
          </a:bodyPr>
          <a:lstStyle/>
          <a:p>
            <a:pPr algn="dist"/>
            <a:r>
              <a:rPr lang="zh-CN" altLang="en-US" sz="7200" dirty="0">
                <a:solidFill>
                  <a:srgbClr val="444F56"/>
                </a:solidFill>
                <a:latin typeface="汉仪文黑-55简" panose="00020600040101010101" charset="-122"/>
                <a:ea typeface="汉仪文黑-55简" panose="00020600040101010101" charset="-122"/>
                <a:sym typeface="+mn-ea"/>
              </a:rPr>
              <a:t>实验结果和工作总结</a:t>
            </a:r>
            <a:endParaRPr lang="zh-CN" altLang="en-US" sz="72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7" name="文本框 36"/>
          <p:cNvSpPr txBox="1"/>
          <p:nvPr/>
        </p:nvSpPr>
        <p:spPr>
          <a:xfrm>
            <a:off x="3219698" y="4309612"/>
            <a:ext cx="5752594" cy="368300"/>
          </a:xfrm>
          <a:prstGeom prst="rect">
            <a:avLst/>
          </a:prstGeom>
          <a:noFill/>
        </p:spPr>
        <p:txBody>
          <a:bodyPr wrap="square">
            <a:spAutoFit/>
          </a:bodyPr>
          <a:lstStyle/>
          <a:p>
            <a:pPr algn="dist"/>
            <a:r>
              <a:rPr lang="en-US" altLang="zh-CN" dirty="0">
                <a:solidFill>
                  <a:srgbClr val="444F56"/>
                </a:solidFill>
                <a:latin typeface="汉仪文黑-55简" panose="00020600040101010101" charset="-122"/>
                <a:ea typeface="汉仪文黑-55简" panose="00020600040101010101" charset="-122"/>
                <a:sym typeface="+mn-ea"/>
              </a:rPr>
              <a:t>Experimental Results And Summary Of Our Work</a:t>
            </a:r>
            <a:endParaRPr lang="en-US" altLang="zh-CN" dirty="0">
              <a:solidFill>
                <a:schemeClr val="tx1">
                  <a:lumMod val="75000"/>
                  <a:lumOff val="25000"/>
                </a:schemeClr>
              </a:solidFill>
            </a:endParaRPr>
          </a:p>
        </p:txBody>
      </p:sp>
      <p:sp>
        <p:nvSpPr>
          <p:cNvPr id="2" name="灯片编号占位符 1"/>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14605"/>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72600" y="698807"/>
            <a:ext cx="10766180" cy="5431175"/>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683385" y="2719705"/>
            <a:ext cx="2199640" cy="922020"/>
          </a:xfrm>
          <a:prstGeom prst="rect">
            <a:avLst/>
          </a:prstGeom>
          <a:noFill/>
        </p:spPr>
        <p:txBody>
          <a:bodyPr wrap="square" rtlCol="0">
            <a:spAutoFit/>
          </a:bodyPr>
          <a:lstStyle/>
          <a:p>
            <a:pPr algn="ctr"/>
            <a:r>
              <a:rPr lang="zh-CN" altLang="en-US" sz="5400" dirty="0">
                <a:solidFill>
                  <a:srgbClr val="444F56"/>
                </a:solidFill>
                <a:latin typeface="汉仪文黑-55简" panose="00020600040101010101" charset="-122"/>
                <a:ea typeface="汉仪文黑-55简" panose="00020600040101010101" charset="-122"/>
                <a:cs typeface="汉仪文黑-55简" panose="00020600040101010101" charset="-122"/>
              </a:rPr>
              <a:t>目 录</a:t>
            </a:r>
            <a:endParaRPr lang="zh-CN" altLang="en-US" sz="5400" dirty="0">
              <a:solidFill>
                <a:srgbClr val="444F56"/>
              </a:solidFill>
              <a:latin typeface="汉仪文黑-55简" panose="00020600040101010101" charset="-122"/>
              <a:ea typeface="汉仪文黑-55简" panose="00020600040101010101" charset="-122"/>
              <a:cs typeface="汉仪文黑-55简" panose="00020600040101010101" charset="-122"/>
            </a:endParaRPr>
          </a:p>
        </p:txBody>
      </p:sp>
      <p:sp>
        <p:nvSpPr>
          <p:cNvPr id="3" name="文本框 2"/>
          <p:cNvSpPr txBox="1"/>
          <p:nvPr/>
        </p:nvSpPr>
        <p:spPr>
          <a:xfrm>
            <a:off x="5730151" y="978925"/>
            <a:ext cx="2496458" cy="460375"/>
          </a:xfrm>
          <a:prstGeom prst="rect">
            <a:avLst/>
          </a:prstGeom>
          <a:noFill/>
        </p:spPr>
        <p:txBody>
          <a:bodyPr wrap="square" rtlCol="0">
            <a:spAutoFit/>
          </a:bodyPr>
          <a:lstStyle/>
          <a:p>
            <a:r>
              <a:rPr lang="zh-CN" altLang="en-US" sz="2400" dirty="0">
                <a:solidFill>
                  <a:srgbClr val="444F56"/>
                </a:solidFill>
                <a:latin typeface="汉仪文黑-55简" panose="00020600040101010101" charset="-122"/>
                <a:ea typeface="汉仪文黑-55简" panose="00020600040101010101" charset="-122"/>
              </a:rPr>
              <a:t>选题背景与意义</a:t>
            </a:r>
            <a:endParaRPr lang="zh-CN" altLang="en-US" sz="2400" dirty="0">
              <a:solidFill>
                <a:srgbClr val="444F56"/>
              </a:solidFill>
              <a:latin typeface="汉仪文黑-55简" panose="00020600040101010101" charset="-122"/>
              <a:ea typeface="汉仪文黑-55简" panose="00020600040101010101" charset="-122"/>
            </a:endParaRPr>
          </a:p>
        </p:txBody>
      </p:sp>
      <p:sp>
        <p:nvSpPr>
          <p:cNvPr id="4" name="文本框 3"/>
          <p:cNvSpPr txBox="1"/>
          <p:nvPr/>
        </p:nvSpPr>
        <p:spPr>
          <a:xfrm>
            <a:off x="5730240" y="1340485"/>
            <a:ext cx="5257800" cy="337185"/>
          </a:xfrm>
          <a:prstGeom prst="rect">
            <a:avLst/>
          </a:prstGeom>
          <a:noFill/>
        </p:spPr>
        <p:txBody>
          <a:bodyPr wrap="square" rtlCol="0">
            <a:spAutoFit/>
          </a:bodyPr>
          <a:lstStyle/>
          <a:p>
            <a:r>
              <a:rPr lang="en-US" altLang="zh-CN" sz="1600" dirty="0">
                <a:solidFill>
                  <a:srgbClr val="444F56"/>
                </a:solidFill>
                <a:latin typeface="汉仪文黑-55简" panose="00020600040101010101" charset="-122"/>
                <a:ea typeface="汉仪文黑-55简" panose="00020600040101010101" charset="-122"/>
              </a:rPr>
              <a:t>Background And Significance Of Selected Topic</a:t>
            </a:r>
            <a:endParaRPr lang="en-US" altLang="zh-CN" sz="1600" dirty="0">
              <a:solidFill>
                <a:srgbClr val="444F56"/>
              </a:solidFill>
              <a:latin typeface="汉仪文黑-55简" panose="00020600040101010101" charset="-122"/>
              <a:ea typeface="汉仪文黑-55简" panose="00020600040101010101" charset="-122"/>
            </a:endParaRPr>
          </a:p>
        </p:txBody>
      </p:sp>
      <p:sp>
        <p:nvSpPr>
          <p:cNvPr id="5" name="文本框 4"/>
          <p:cNvSpPr txBox="1"/>
          <p:nvPr/>
        </p:nvSpPr>
        <p:spPr>
          <a:xfrm>
            <a:off x="5735231" y="1982009"/>
            <a:ext cx="2496458" cy="460375"/>
          </a:xfrm>
          <a:prstGeom prst="rect">
            <a:avLst/>
          </a:prstGeom>
          <a:noFill/>
        </p:spPr>
        <p:txBody>
          <a:bodyPr wrap="square" rtlCol="0">
            <a:spAutoFit/>
          </a:bodyPr>
          <a:lstStyle/>
          <a:p>
            <a:r>
              <a:rPr lang="zh-CN" altLang="en-US" sz="2400" dirty="0">
                <a:solidFill>
                  <a:srgbClr val="444F56"/>
                </a:solidFill>
                <a:latin typeface="汉仪文黑-55简" panose="00020600040101010101" charset="-122"/>
                <a:ea typeface="汉仪文黑-55简" panose="00020600040101010101" charset="-122"/>
                <a:sym typeface="+mn-ea"/>
              </a:rPr>
              <a:t>研究现状</a:t>
            </a:r>
            <a:endParaRPr lang="zh-CN" altLang="en-US" sz="2400" dirty="0">
              <a:solidFill>
                <a:srgbClr val="444F56"/>
              </a:solidFill>
              <a:latin typeface="汉仪文黑-55简" panose="00020600040101010101" charset="-122"/>
              <a:ea typeface="汉仪文黑-55简" panose="00020600040101010101" charset="-122"/>
            </a:endParaRPr>
          </a:p>
        </p:txBody>
      </p:sp>
      <p:sp>
        <p:nvSpPr>
          <p:cNvPr id="6" name="文本框 5"/>
          <p:cNvSpPr txBox="1"/>
          <p:nvPr/>
        </p:nvSpPr>
        <p:spPr>
          <a:xfrm>
            <a:off x="5730151" y="2343023"/>
            <a:ext cx="3410858" cy="337185"/>
          </a:xfrm>
          <a:prstGeom prst="rect">
            <a:avLst/>
          </a:prstGeom>
          <a:noFill/>
        </p:spPr>
        <p:txBody>
          <a:bodyPr wrap="square" rtlCol="0">
            <a:spAutoFit/>
          </a:bodyPr>
          <a:lstStyle/>
          <a:p>
            <a:r>
              <a:rPr lang="en-US" altLang="zh-CN" sz="1600" dirty="0">
                <a:solidFill>
                  <a:srgbClr val="444F56"/>
                </a:solidFill>
                <a:latin typeface="汉仪文黑-55简" panose="00020600040101010101" charset="-122"/>
                <a:ea typeface="汉仪文黑-55简" panose="00020600040101010101" charset="-122"/>
              </a:rPr>
              <a:t>Research Status</a:t>
            </a:r>
            <a:endParaRPr lang="en-US" altLang="zh-CN" sz="1600" dirty="0">
              <a:solidFill>
                <a:srgbClr val="444F56"/>
              </a:solidFill>
              <a:latin typeface="汉仪文黑-55简" panose="00020600040101010101" charset="-122"/>
              <a:ea typeface="汉仪文黑-55简" panose="00020600040101010101" charset="-122"/>
            </a:endParaRPr>
          </a:p>
        </p:txBody>
      </p:sp>
      <p:sp>
        <p:nvSpPr>
          <p:cNvPr id="7" name="文本框 6"/>
          <p:cNvSpPr txBox="1"/>
          <p:nvPr/>
        </p:nvSpPr>
        <p:spPr>
          <a:xfrm>
            <a:off x="5735231" y="2983823"/>
            <a:ext cx="3222172" cy="460375"/>
          </a:xfrm>
          <a:prstGeom prst="rect">
            <a:avLst/>
          </a:prstGeom>
          <a:noFill/>
        </p:spPr>
        <p:txBody>
          <a:bodyPr wrap="square" rtlCol="0">
            <a:spAutoFit/>
          </a:bodyPr>
          <a:lstStyle/>
          <a:p>
            <a:r>
              <a:rPr lang="zh-CN" altLang="en-US" sz="2400" dirty="0">
                <a:solidFill>
                  <a:srgbClr val="444F56"/>
                </a:solidFill>
                <a:latin typeface="汉仪文黑-55简" panose="00020600040101010101" charset="-122"/>
                <a:ea typeface="汉仪文黑-55简" panose="00020600040101010101" charset="-122"/>
                <a:sym typeface="+mn-ea"/>
              </a:rPr>
              <a:t>研究内容与研究方案</a:t>
            </a:r>
            <a:endParaRPr lang="zh-CN" altLang="en-US" sz="2400" dirty="0">
              <a:solidFill>
                <a:srgbClr val="444F56"/>
              </a:solidFill>
              <a:latin typeface="汉仪文黑-55简" panose="00020600040101010101" charset="-122"/>
              <a:ea typeface="汉仪文黑-55简" panose="00020600040101010101" charset="-122"/>
            </a:endParaRPr>
          </a:p>
        </p:txBody>
      </p:sp>
      <p:sp>
        <p:nvSpPr>
          <p:cNvPr id="8" name="文本框 7"/>
          <p:cNvSpPr txBox="1"/>
          <p:nvPr/>
        </p:nvSpPr>
        <p:spPr>
          <a:xfrm>
            <a:off x="5735231" y="3345472"/>
            <a:ext cx="4383315" cy="337185"/>
          </a:xfrm>
          <a:prstGeom prst="rect">
            <a:avLst/>
          </a:prstGeom>
          <a:noFill/>
        </p:spPr>
        <p:txBody>
          <a:bodyPr wrap="square" rtlCol="0">
            <a:spAutoFit/>
          </a:bodyPr>
          <a:lstStyle/>
          <a:p>
            <a:r>
              <a:rPr lang="en-US" altLang="zh-CN" sz="1600" dirty="0">
                <a:solidFill>
                  <a:srgbClr val="444F56"/>
                </a:solidFill>
                <a:latin typeface="汉仪文黑-55简" panose="00020600040101010101" charset="-122"/>
                <a:ea typeface="汉仪文黑-55简" panose="00020600040101010101" charset="-122"/>
              </a:rPr>
              <a:t>Research Content And </a:t>
            </a:r>
            <a:r>
              <a:rPr lang="en-US" altLang="zh-CN" sz="1600" dirty="0">
                <a:solidFill>
                  <a:srgbClr val="444F56"/>
                </a:solidFill>
                <a:latin typeface="汉仪文黑-55简" panose="00020600040101010101" charset="-122"/>
                <a:ea typeface="汉仪文黑-55简" panose="00020600040101010101" charset="-122"/>
              </a:rPr>
              <a:t>Method</a:t>
            </a:r>
            <a:endParaRPr lang="en-US" altLang="zh-CN" sz="1600" dirty="0">
              <a:solidFill>
                <a:srgbClr val="444F56"/>
              </a:solidFill>
              <a:latin typeface="汉仪文黑-55简" panose="00020600040101010101" charset="-122"/>
              <a:ea typeface="汉仪文黑-55简" panose="00020600040101010101" charset="-122"/>
            </a:endParaRPr>
          </a:p>
        </p:txBody>
      </p:sp>
      <p:grpSp>
        <p:nvGrpSpPr>
          <p:cNvPr id="11" name="组合 10"/>
          <p:cNvGrpSpPr/>
          <p:nvPr/>
        </p:nvGrpSpPr>
        <p:grpSpPr>
          <a:xfrm flipH="1">
            <a:off x="10450816" y="-431670"/>
            <a:ext cx="2054282" cy="7742402"/>
            <a:chOff x="-318759" y="-438055"/>
            <a:chExt cx="2054231" cy="7742211"/>
          </a:xfrm>
        </p:grpSpPr>
        <p:grpSp>
          <p:nvGrpSpPr>
            <p:cNvPr id="12" name="组合 11"/>
            <p:cNvGrpSpPr/>
            <p:nvPr/>
          </p:nvGrpSpPr>
          <p:grpSpPr>
            <a:xfrm>
              <a:off x="-318758" y="-438055"/>
              <a:ext cx="2054230" cy="1341411"/>
              <a:chOff x="-318758" y="-438055"/>
              <a:chExt cx="2054230" cy="1341411"/>
            </a:xfrm>
          </p:grpSpPr>
          <p:sp>
            <p:nvSpPr>
              <p:cNvPr id="16" name="任意多边形 15"/>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任意多边形 16"/>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V="1">
              <a:off x="-318759" y="596274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p:cNvGrpSpPr/>
          <p:nvPr/>
        </p:nvGrpSpPr>
        <p:grpSpPr>
          <a:xfrm>
            <a:off x="-318784" y="-438150"/>
            <a:ext cx="2054282" cy="7742402"/>
            <a:chOff x="-318759" y="-438055"/>
            <a:chExt cx="2054231" cy="7742211"/>
          </a:xfrm>
        </p:grpSpPr>
        <p:grpSp>
          <p:nvGrpSpPr>
            <p:cNvPr id="19" name="组合 18"/>
            <p:cNvGrpSpPr/>
            <p:nvPr/>
          </p:nvGrpSpPr>
          <p:grpSpPr>
            <a:xfrm>
              <a:off x="-318758" y="-438055"/>
              <a:ext cx="2054230" cy="1341411"/>
              <a:chOff x="-318758" y="-438055"/>
              <a:chExt cx="2054230" cy="1341411"/>
            </a:xfrm>
          </p:grpSpPr>
          <p:sp>
            <p:nvSpPr>
              <p:cNvPr id="23" name="任意多边形 22"/>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318759" y="5962745"/>
              <a:ext cx="2054230" cy="1341411"/>
              <a:chOff x="-318758" y="-438055"/>
              <a:chExt cx="2054230" cy="1341411"/>
            </a:xfrm>
          </p:grpSpPr>
          <p:sp>
            <p:nvSpPr>
              <p:cNvPr id="21" name="任意多边形 20"/>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任意多边形 21"/>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25" name="直接连接符 24"/>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7" name="半闭框 26"/>
          <p:cNvSpPr/>
          <p:nvPr/>
        </p:nvSpPr>
        <p:spPr>
          <a:xfrm rot="8100000">
            <a:off x="5286812" y="1137678"/>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p:cNvSpPr txBox="1"/>
          <p:nvPr/>
        </p:nvSpPr>
        <p:spPr>
          <a:xfrm>
            <a:off x="4588510" y="1033145"/>
            <a:ext cx="907415" cy="583565"/>
          </a:xfrm>
          <a:prstGeom prst="rect">
            <a:avLst/>
          </a:prstGeom>
          <a:noFill/>
        </p:spPr>
        <p:txBody>
          <a:bodyPr wrap="square" rtlCol="0">
            <a:spAutoFit/>
          </a:bodyPr>
          <a:lstStyle/>
          <a:p>
            <a:pPr algn="ctr"/>
            <a:r>
              <a:rPr lang="en-US" altLang="zh-CN" sz="3200" b="1" dirty="0">
                <a:solidFill>
                  <a:srgbClr val="444F56"/>
                </a:solidFill>
                <a:latin typeface="汉仪文黑-55简" panose="00020600040101010101" charset="-122"/>
                <a:ea typeface="汉仪文黑-55简" panose="00020600040101010101" charset="-122"/>
              </a:rPr>
              <a:t>01</a:t>
            </a:r>
            <a:endParaRPr lang="en-US" altLang="zh-CN" sz="3200" b="1" dirty="0">
              <a:solidFill>
                <a:srgbClr val="444F56"/>
              </a:solidFill>
              <a:latin typeface="汉仪文黑-55简" panose="00020600040101010101" charset="-122"/>
              <a:ea typeface="汉仪文黑-55简" panose="00020600040101010101" charset="-122"/>
            </a:endParaRPr>
          </a:p>
        </p:txBody>
      </p:sp>
      <p:sp>
        <p:nvSpPr>
          <p:cNvPr id="29" name="半闭框 28"/>
          <p:cNvSpPr/>
          <p:nvPr/>
        </p:nvSpPr>
        <p:spPr>
          <a:xfrm rot="8100000">
            <a:off x="5291892" y="2163247"/>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p:cNvSpPr txBox="1"/>
          <p:nvPr/>
        </p:nvSpPr>
        <p:spPr>
          <a:xfrm>
            <a:off x="4593590" y="2058670"/>
            <a:ext cx="907415" cy="583565"/>
          </a:xfrm>
          <a:prstGeom prst="rect">
            <a:avLst/>
          </a:prstGeom>
          <a:noFill/>
        </p:spPr>
        <p:txBody>
          <a:bodyPr wrap="square" rtlCol="0">
            <a:spAutoFit/>
          </a:bodyPr>
          <a:lstStyle/>
          <a:p>
            <a:pPr algn="ctr"/>
            <a:r>
              <a:rPr lang="en-US" altLang="zh-CN" sz="3200" b="1" dirty="0">
                <a:solidFill>
                  <a:srgbClr val="444F56"/>
                </a:solidFill>
                <a:latin typeface="汉仪文黑-55简" panose="00020600040101010101" charset="-122"/>
                <a:ea typeface="汉仪文黑-55简" panose="00020600040101010101" charset="-122"/>
              </a:rPr>
              <a:t>02</a:t>
            </a:r>
            <a:endParaRPr lang="en-US" altLang="zh-CN" sz="3200" b="1" dirty="0">
              <a:solidFill>
                <a:srgbClr val="444F56"/>
              </a:solidFill>
              <a:latin typeface="汉仪文黑-55简" panose="00020600040101010101" charset="-122"/>
              <a:ea typeface="汉仪文黑-55简" panose="00020600040101010101" charset="-122"/>
            </a:endParaRPr>
          </a:p>
        </p:txBody>
      </p:sp>
      <p:sp>
        <p:nvSpPr>
          <p:cNvPr id="31" name="半闭框 30"/>
          <p:cNvSpPr/>
          <p:nvPr/>
        </p:nvSpPr>
        <p:spPr>
          <a:xfrm rot="8100000">
            <a:off x="5291892" y="3146554"/>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文本框 31"/>
          <p:cNvSpPr txBox="1"/>
          <p:nvPr/>
        </p:nvSpPr>
        <p:spPr>
          <a:xfrm>
            <a:off x="4593590" y="3042285"/>
            <a:ext cx="907415" cy="583565"/>
          </a:xfrm>
          <a:prstGeom prst="rect">
            <a:avLst/>
          </a:prstGeom>
          <a:noFill/>
        </p:spPr>
        <p:txBody>
          <a:bodyPr wrap="square" rtlCol="0">
            <a:spAutoFit/>
          </a:bodyPr>
          <a:lstStyle/>
          <a:p>
            <a:pPr algn="ctr"/>
            <a:r>
              <a:rPr lang="en-US" altLang="zh-CN" sz="3200" b="1" dirty="0">
                <a:solidFill>
                  <a:srgbClr val="444F56"/>
                </a:solidFill>
                <a:latin typeface="汉仪文黑-55简" panose="00020600040101010101" charset="-122"/>
                <a:ea typeface="汉仪文黑-55简" panose="00020600040101010101" charset="-122"/>
              </a:rPr>
              <a:t>03</a:t>
            </a:r>
            <a:endParaRPr lang="en-US" altLang="zh-CN" sz="3200" b="1" dirty="0">
              <a:solidFill>
                <a:srgbClr val="444F56"/>
              </a:solidFill>
              <a:latin typeface="汉仪文黑-55简" panose="00020600040101010101" charset="-122"/>
              <a:ea typeface="汉仪文黑-55简" panose="00020600040101010101" charset="-122"/>
            </a:endParaRPr>
          </a:p>
        </p:txBody>
      </p:sp>
      <p:grpSp>
        <p:nvGrpSpPr>
          <p:cNvPr id="36" name="组合 35"/>
          <p:cNvGrpSpPr/>
          <p:nvPr/>
        </p:nvGrpSpPr>
        <p:grpSpPr>
          <a:xfrm>
            <a:off x="4588510" y="4039870"/>
            <a:ext cx="6598920" cy="727710"/>
            <a:chOff x="7226" y="7993"/>
            <a:chExt cx="10392" cy="1146"/>
          </a:xfrm>
        </p:grpSpPr>
        <p:sp>
          <p:nvSpPr>
            <p:cNvPr id="9" name="文本框 8"/>
            <p:cNvSpPr txBox="1"/>
            <p:nvPr/>
          </p:nvSpPr>
          <p:spPr>
            <a:xfrm>
              <a:off x="9014" y="7993"/>
              <a:ext cx="5074" cy="725"/>
            </a:xfrm>
            <a:prstGeom prst="rect">
              <a:avLst/>
            </a:prstGeom>
            <a:noFill/>
          </p:spPr>
          <p:txBody>
            <a:bodyPr wrap="square" rtlCol="0">
              <a:spAutoFit/>
            </a:bodyPr>
            <a:lstStyle/>
            <a:p>
              <a:r>
                <a:rPr lang="zh-CN" altLang="en-US" sz="2400" dirty="0">
                  <a:solidFill>
                    <a:srgbClr val="444F56"/>
                  </a:solidFill>
                  <a:latin typeface="汉仪文黑-55简" panose="00020600040101010101" charset="-122"/>
                  <a:ea typeface="汉仪文黑-55简" panose="00020600040101010101" charset="-122"/>
                  <a:sym typeface="+mn-ea"/>
                </a:rPr>
                <a:t>实验结果和工作总结</a:t>
              </a:r>
              <a:endParaRPr lang="zh-CN" altLang="en-US" sz="2400" dirty="0">
                <a:solidFill>
                  <a:srgbClr val="444F56"/>
                </a:solidFill>
                <a:latin typeface="汉仪文黑-55简" panose="00020600040101010101" charset="-122"/>
                <a:ea typeface="汉仪文黑-55简" panose="00020600040101010101" charset="-122"/>
              </a:endParaRPr>
            </a:p>
          </p:txBody>
        </p:sp>
        <p:sp>
          <p:nvSpPr>
            <p:cNvPr id="10" name="文本框 9"/>
            <p:cNvSpPr txBox="1"/>
            <p:nvPr/>
          </p:nvSpPr>
          <p:spPr>
            <a:xfrm>
              <a:off x="9014" y="8608"/>
              <a:ext cx="8604" cy="531"/>
            </a:xfrm>
            <a:prstGeom prst="rect">
              <a:avLst/>
            </a:prstGeom>
            <a:noFill/>
          </p:spPr>
          <p:txBody>
            <a:bodyPr wrap="square" rtlCol="0">
              <a:spAutoFit/>
            </a:bodyPr>
            <a:lstStyle/>
            <a:p>
              <a:r>
                <a:rPr lang="en-US" altLang="zh-CN" sz="1600" dirty="0">
                  <a:solidFill>
                    <a:srgbClr val="444F56"/>
                  </a:solidFill>
                  <a:latin typeface="汉仪文黑-55简" panose="00020600040101010101" charset="-122"/>
                  <a:ea typeface="汉仪文黑-55简" panose="00020600040101010101" charset="-122"/>
                </a:rPr>
                <a:t>Experimental Results And Summary Of Our </a:t>
              </a:r>
              <a:r>
                <a:rPr lang="en-US" altLang="zh-CN" sz="1600" dirty="0">
                  <a:solidFill>
                    <a:srgbClr val="444F56"/>
                  </a:solidFill>
                  <a:latin typeface="汉仪文黑-55简" panose="00020600040101010101" charset="-122"/>
                  <a:ea typeface="汉仪文黑-55简" panose="00020600040101010101" charset="-122"/>
                </a:rPr>
                <a:t>Work</a:t>
              </a:r>
              <a:endParaRPr lang="en-US" altLang="zh-CN" sz="1600" dirty="0">
                <a:solidFill>
                  <a:srgbClr val="444F56"/>
                </a:solidFill>
                <a:latin typeface="汉仪文黑-55简" panose="00020600040101010101" charset="-122"/>
                <a:ea typeface="汉仪文黑-55简" panose="00020600040101010101" charset="-122"/>
              </a:endParaRPr>
            </a:p>
          </p:txBody>
        </p:sp>
        <p:sp>
          <p:nvSpPr>
            <p:cNvPr id="33" name="半闭框 32"/>
            <p:cNvSpPr/>
            <p:nvPr/>
          </p:nvSpPr>
          <p:spPr>
            <a:xfrm rot="8100000">
              <a:off x="8326" y="8343"/>
              <a:ext cx="572" cy="572"/>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p:cNvSpPr txBox="1"/>
            <p:nvPr/>
          </p:nvSpPr>
          <p:spPr>
            <a:xfrm>
              <a:off x="7226" y="8189"/>
              <a:ext cx="1429" cy="919"/>
            </a:xfrm>
            <a:prstGeom prst="rect">
              <a:avLst/>
            </a:prstGeom>
            <a:noFill/>
          </p:spPr>
          <p:txBody>
            <a:bodyPr wrap="square" rtlCol="0">
              <a:spAutoFit/>
            </a:bodyPr>
            <a:lstStyle/>
            <a:p>
              <a:pPr algn="ctr"/>
              <a:r>
                <a:rPr lang="en-US" altLang="zh-CN" sz="3200" b="1" dirty="0">
                  <a:solidFill>
                    <a:srgbClr val="444F56"/>
                  </a:solidFill>
                  <a:latin typeface="汉仪文黑-55简" panose="00020600040101010101" charset="-122"/>
                  <a:ea typeface="汉仪文黑-55简" panose="00020600040101010101" charset="-122"/>
                </a:rPr>
                <a:t>04</a:t>
              </a:r>
              <a:endParaRPr lang="en-US" altLang="zh-CN" sz="3200" b="1" dirty="0">
                <a:solidFill>
                  <a:srgbClr val="444F56"/>
                </a:solidFill>
                <a:latin typeface="汉仪文黑-55简" panose="00020600040101010101" charset="-122"/>
                <a:ea typeface="汉仪文黑-55简" panose="00020600040101010101" charset="-122"/>
              </a:endParaRPr>
            </a:p>
          </p:txBody>
        </p:sp>
      </p:grpSp>
      <p:sp>
        <p:nvSpPr>
          <p:cNvPr id="35" name="文本框 34"/>
          <p:cNvSpPr txBox="1"/>
          <p:nvPr/>
        </p:nvSpPr>
        <p:spPr>
          <a:xfrm>
            <a:off x="1684994" y="3458800"/>
            <a:ext cx="2195486" cy="398780"/>
          </a:xfrm>
          <a:prstGeom prst="rect">
            <a:avLst/>
          </a:prstGeom>
          <a:noFill/>
        </p:spPr>
        <p:txBody>
          <a:bodyPr wrap="square" rtlCol="0">
            <a:spAutoFit/>
          </a:bodyPr>
          <a:lstStyle/>
          <a:p>
            <a:pPr algn="dist"/>
            <a:r>
              <a:rPr lang="en-US" altLang="zh-CN" sz="2000" b="1" dirty="0">
                <a:solidFill>
                  <a:srgbClr val="444F56"/>
                </a:solidFill>
                <a:latin typeface="汉仪文黑-55简" panose="00020600040101010101" charset="-122"/>
                <a:ea typeface="汉仪文黑-55简" panose="00020600040101010101" charset="-122"/>
              </a:rPr>
              <a:t>CONTENTS</a:t>
            </a:r>
            <a:endParaRPr lang="en-US" altLang="zh-CN" sz="2000" b="1" dirty="0">
              <a:solidFill>
                <a:srgbClr val="444F56"/>
              </a:solidFill>
              <a:latin typeface="汉仪文黑-55简" panose="00020600040101010101" charset="-122"/>
              <a:ea typeface="汉仪文黑-55简" panose="00020600040101010101" charset="-122"/>
            </a:endParaRPr>
          </a:p>
        </p:txBody>
      </p:sp>
      <p:grpSp>
        <p:nvGrpSpPr>
          <p:cNvPr id="39" name="组合 38"/>
          <p:cNvGrpSpPr/>
          <p:nvPr/>
        </p:nvGrpSpPr>
        <p:grpSpPr>
          <a:xfrm>
            <a:off x="4677410" y="5106035"/>
            <a:ext cx="6598920" cy="691515"/>
            <a:chOff x="7226" y="8050"/>
            <a:chExt cx="10392" cy="1089"/>
          </a:xfrm>
        </p:grpSpPr>
        <p:sp>
          <p:nvSpPr>
            <p:cNvPr id="40" name="文本框 39"/>
            <p:cNvSpPr txBox="1"/>
            <p:nvPr/>
          </p:nvSpPr>
          <p:spPr>
            <a:xfrm>
              <a:off x="9014" y="8050"/>
              <a:ext cx="5074" cy="725"/>
            </a:xfrm>
            <a:prstGeom prst="rect">
              <a:avLst/>
            </a:prstGeom>
            <a:noFill/>
          </p:spPr>
          <p:txBody>
            <a:bodyPr wrap="square" rtlCol="0">
              <a:spAutoFit/>
            </a:bodyPr>
            <a:p>
              <a:r>
                <a:rPr lang="zh-CN" altLang="en-US" sz="2400" dirty="0">
                  <a:solidFill>
                    <a:srgbClr val="444F56"/>
                  </a:solidFill>
                  <a:latin typeface="汉仪文黑-55简" panose="00020600040101010101" charset="-122"/>
                  <a:ea typeface="汉仪文黑-55简" panose="00020600040101010101" charset="-122"/>
                  <a:sym typeface="+mn-ea"/>
                </a:rPr>
                <a:t>工作展望</a:t>
              </a:r>
              <a:endParaRPr lang="zh-CN" altLang="en-US" sz="2400" dirty="0">
                <a:solidFill>
                  <a:srgbClr val="444F56"/>
                </a:solidFill>
                <a:latin typeface="汉仪文黑-55简" panose="00020600040101010101" charset="-122"/>
                <a:ea typeface="汉仪文黑-55简" panose="00020600040101010101" charset="-122"/>
                <a:sym typeface="+mn-ea"/>
              </a:endParaRPr>
            </a:p>
          </p:txBody>
        </p:sp>
        <p:sp>
          <p:nvSpPr>
            <p:cNvPr id="41" name="文本框 40"/>
            <p:cNvSpPr txBox="1"/>
            <p:nvPr/>
          </p:nvSpPr>
          <p:spPr>
            <a:xfrm>
              <a:off x="9014" y="8608"/>
              <a:ext cx="8604" cy="531"/>
            </a:xfrm>
            <a:prstGeom prst="rect">
              <a:avLst/>
            </a:prstGeom>
            <a:noFill/>
          </p:spPr>
          <p:txBody>
            <a:bodyPr wrap="square" rtlCol="0">
              <a:spAutoFit/>
            </a:bodyPr>
            <a:p>
              <a:r>
                <a:rPr lang="en-US" altLang="zh-CN" sz="1600" dirty="0">
                  <a:solidFill>
                    <a:srgbClr val="444F56"/>
                  </a:solidFill>
                  <a:latin typeface="汉仪文黑-55简" panose="00020600040101010101" charset="-122"/>
                  <a:ea typeface="汉仪文黑-55简" panose="00020600040101010101" charset="-122"/>
                </a:rPr>
                <a:t>Outlook </a:t>
              </a:r>
              <a:r>
                <a:rPr lang="en-US" altLang="zh-CN" sz="1600" dirty="0">
                  <a:solidFill>
                    <a:srgbClr val="444F56"/>
                  </a:solidFill>
                  <a:latin typeface="汉仪文黑-55简" panose="00020600040101010101" charset="-122"/>
                  <a:ea typeface="汉仪文黑-55简" panose="00020600040101010101" charset="-122"/>
                </a:rPr>
                <a:t>Of  </a:t>
              </a:r>
              <a:r>
                <a:rPr lang="en-US" altLang="zh-CN" sz="1600" dirty="0">
                  <a:solidFill>
                    <a:srgbClr val="444F56"/>
                  </a:solidFill>
                  <a:latin typeface="汉仪文黑-55简" panose="00020600040101010101" charset="-122"/>
                  <a:ea typeface="汉仪文黑-55简" panose="00020600040101010101" charset="-122"/>
                </a:rPr>
                <a:t>Our Work</a:t>
              </a:r>
              <a:endParaRPr lang="en-US" altLang="zh-CN" sz="1600" dirty="0">
                <a:solidFill>
                  <a:srgbClr val="444F56"/>
                </a:solidFill>
                <a:latin typeface="汉仪文黑-55简" panose="00020600040101010101" charset="-122"/>
                <a:ea typeface="汉仪文黑-55简" panose="00020600040101010101" charset="-122"/>
              </a:endParaRPr>
            </a:p>
          </p:txBody>
        </p:sp>
        <p:sp>
          <p:nvSpPr>
            <p:cNvPr id="42" name="半闭框 41"/>
            <p:cNvSpPr/>
            <p:nvPr/>
          </p:nvSpPr>
          <p:spPr>
            <a:xfrm rot="8100000">
              <a:off x="8326" y="8343"/>
              <a:ext cx="572" cy="572"/>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3" name="文本框 42"/>
            <p:cNvSpPr txBox="1"/>
            <p:nvPr/>
          </p:nvSpPr>
          <p:spPr>
            <a:xfrm>
              <a:off x="7226" y="8170"/>
              <a:ext cx="1429" cy="919"/>
            </a:xfrm>
            <a:prstGeom prst="rect">
              <a:avLst/>
            </a:prstGeom>
            <a:noFill/>
          </p:spPr>
          <p:txBody>
            <a:bodyPr wrap="square" rtlCol="0">
              <a:spAutoFit/>
            </a:bodyPr>
            <a:p>
              <a:pPr algn="ctr"/>
              <a:r>
                <a:rPr lang="en-US" altLang="zh-CN" sz="3200" b="1" dirty="0">
                  <a:solidFill>
                    <a:srgbClr val="444F56"/>
                  </a:solidFill>
                  <a:latin typeface="汉仪文黑-55简" panose="00020600040101010101" charset="-122"/>
                  <a:ea typeface="汉仪文黑-55简" panose="00020600040101010101" charset="-122"/>
                </a:rPr>
                <a:t>05</a:t>
              </a:r>
              <a:endParaRPr lang="en-US" altLang="zh-CN" sz="3200" b="1" dirty="0">
                <a:solidFill>
                  <a:srgbClr val="444F56"/>
                </a:solidFill>
                <a:latin typeface="汉仪文黑-55简" panose="00020600040101010101" charset="-122"/>
                <a:ea typeface="汉仪文黑-55简" panose="00020600040101010101"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消融</a:t>
            </a: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实验</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 name="文本框 2"/>
          <p:cNvSpPr txBox="1"/>
          <p:nvPr/>
        </p:nvSpPr>
        <p:spPr>
          <a:xfrm>
            <a:off x="352425" y="760095"/>
            <a:ext cx="498348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视角级别的轻量</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特征</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融合方式</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grpSp>
        <p:nvGrpSpPr>
          <p:cNvPr id="8" name="组合 7"/>
          <p:cNvGrpSpPr/>
          <p:nvPr/>
        </p:nvGrpSpPr>
        <p:grpSpPr>
          <a:xfrm>
            <a:off x="352425" y="1348740"/>
            <a:ext cx="11623040" cy="5229860"/>
            <a:chOff x="555" y="2124"/>
            <a:chExt cx="18304" cy="8236"/>
          </a:xfrm>
        </p:grpSpPr>
        <p:sp>
          <p:nvSpPr>
            <p:cNvPr id="18" name="文本框 17"/>
            <p:cNvSpPr txBox="1"/>
            <p:nvPr/>
          </p:nvSpPr>
          <p:spPr>
            <a:xfrm>
              <a:off x="555" y="2506"/>
              <a:ext cx="5387" cy="7341"/>
            </a:xfrm>
            <a:prstGeom prst="rect">
              <a:avLst/>
            </a:prstGeom>
            <a:noFill/>
          </p:spPr>
          <p:txBody>
            <a:bodyPr wrap="square" rtlCol="0">
              <a:spAutoFit/>
            </a:bodyPr>
            <a:p>
              <a:pPr>
                <a:lnSpc>
                  <a:spcPct val="150000"/>
                </a:lnSpc>
              </a:pPr>
              <a:r>
                <a:rPr lang="en-US" altLang="zh-CN" dirty="0">
                  <a:solidFill>
                    <a:schemeClr val="tx1">
                      <a:lumMod val="75000"/>
                      <a:lumOff val="25000"/>
                    </a:schemeClr>
                  </a:solidFill>
                  <a:latin typeface="微软雅黑" pitchFamily="34" charset="-122"/>
                  <a:ea typeface="微软雅黑" pitchFamily="34" charset="-122"/>
                  <a:sym typeface="+mn-ea"/>
                </a:rPr>
                <a:t>       </a:t>
              </a:r>
              <a:r>
                <a:rPr lang="zh-CN" altLang="en-US" dirty="0">
                  <a:solidFill>
                    <a:schemeClr val="tx1">
                      <a:lumMod val="75000"/>
                      <a:lumOff val="25000"/>
                    </a:schemeClr>
                  </a:solidFill>
                  <a:latin typeface="微软雅黑" pitchFamily="34" charset="-122"/>
                  <a:ea typeface="微软雅黑" pitchFamily="34" charset="-122"/>
                  <a:sym typeface="+mn-ea"/>
                </a:rPr>
                <a:t>为验证该特征融合方式的有效性，本研究基于基础</a:t>
              </a:r>
              <a:r>
                <a:rPr lang="en-US" altLang="zh-CN" dirty="0">
                  <a:solidFill>
                    <a:schemeClr val="tx1">
                      <a:lumMod val="75000"/>
                      <a:lumOff val="25000"/>
                    </a:schemeClr>
                  </a:solidFill>
                  <a:latin typeface="微软雅黑" pitchFamily="34" charset="-122"/>
                  <a:ea typeface="微软雅黑" pitchFamily="34" charset="-122"/>
                  <a:sym typeface="+mn-ea"/>
                </a:rPr>
                <a:t>CNN</a:t>
              </a:r>
              <a:r>
                <a:rPr lang="zh-CN" altLang="en-US" dirty="0">
                  <a:solidFill>
                    <a:schemeClr val="tx1">
                      <a:lumMod val="75000"/>
                      <a:lumOff val="25000"/>
                    </a:schemeClr>
                  </a:solidFill>
                  <a:latin typeface="微软雅黑" pitchFamily="34" charset="-122"/>
                  <a:ea typeface="微软雅黑" pitchFamily="34" charset="-122"/>
                  <a:sym typeface="+mn-ea"/>
                </a:rPr>
                <a:t>网络做了消融实验，结果如右图所示。</a:t>
              </a:r>
              <a:r>
                <a:rPr lang="en-US" altLang="zh-CN" dirty="0">
                  <a:solidFill>
                    <a:schemeClr val="tx1">
                      <a:lumMod val="75000"/>
                      <a:lumOff val="25000"/>
                    </a:schemeClr>
                  </a:solidFill>
                  <a:latin typeface="微软雅黑" pitchFamily="34" charset="-122"/>
                  <a:ea typeface="微软雅黑" pitchFamily="34" charset="-122"/>
                  <a:sym typeface="+mn-ea"/>
                </a:rPr>
                <a:t>csv</a:t>
              </a:r>
              <a:r>
                <a:rPr lang="zh-CN" altLang="en-US" dirty="0">
                  <a:solidFill>
                    <a:schemeClr val="tx1">
                      <a:lumMod val="75000"/>
                      <a:lumOff val="25000"/>
                    </a:schemeClr>
                  </a:solidFill>
                  <a:latin typeface="微软雅黑" pitchFamily="34" charset="-122"/>
                  <a:ea typeface="微软雅黑" pitchFamily="34" charset="-122"/>
                  <a:sym typeface="+mn-ea"/>
                </a:rPr>
                <a:t>就是该特征融合方式，</a:t>
              </a:r>
              <a:r>
                <a:rPr lang="zh-CN" altLang="en-US" dirty="0">
                  <a:solidFill>
                    <a:schemeClr val="tx1">
                      <a:lumMod val="75000"/>
                      <a:lumOff val="25000"/>
                    </a:schemeClr>
                  </a:solidFill>
                  <a:latin typeface="微软雅黑" pitchFamily="34" charset="-122"/>
                  <a:ea typeface="微软雅黑" pitchFamily="34" charset="-122"/>
                  <a:sym typeface="+mn-ea"/>
                </a:rPr>
                <a:t>表中</a:t>
              </a:r>
              <a:r>
                <a:rPr lang="en-US" altLang="zh-CN" dirty="0">
                  <a:solidFill>
                    <a:schemeClr val="tx1">
                      <a:lumMod val="75000"/>
                      <a:lumOff val="25000"/>
                    </a:schemeClr>
                  </a:solidFill>
                  <a:latin typeface="微软雅黑" pitchFamily="34" charset="-122"/>
                  <a:ea typeface="微软雅黑" pitchFamily="34" charset="-122"/>
                  <a:sym typeface="+mn-ea"/>
                </a:rPr>
                <a:t>PPV</a:t>
              </a:r>
              <a:r>
                <a:rPr lang="zh-CN" altLang="en-US" dirty="0">
                  <a:solidFill>
                    <a:schemeClr val="tx1">
                      <a:lumMod val="75000"/>
                      <a:lumOff val="25000"/>
                    </a:schemeClr>
                  </a:solidFill>
                  <a:latin typeface="微软雅黑" pitchFamily="34" charset="-122"/>
                  <a:ea typeface="微软雅黑" pitchFamily="34" charset="-122"/>
                  <a:sym typeface="+mn-ea"/>
                </a:rPr>
                <a:t>和</a:t>
              </a:r>
              <a:r>
                <a:rPr lang="en-US" altLang="zh-CN" dirty="0">
                  <a:solidFill>
                    <a:schemeClr val="tx1">
                      <a:lumMod val="75000"/>
                      <a:lumOff val="25000"/>
                    </a:schemeClr>
                  </a:solidFill>
                  <a:latin typeface="微软雅黑" pitchFamily="34" charset="-122"/>
                  <a:ea typeface="微软雅黑" pitchFamily="34" charset="-122"/>
                  <a:sym typeface="+mn-ea"/>
                </a:rPr>
                <a:t>NPV</a:t>
              </a:r>
              <a:r>
                <a:rPr lang="zh-CN" altLang="en-US" dirty="0">
                  <a:solidFill>
                    <a:schemeClr val="tx1">
                      <a:lumMod val="75000"/>
                      <a:lumOff val="25000"/>
                    </a:schemeClr>
                  </a:solidFill>
                  <a:latin typeface="微软雅黑" pitchFamily="34" charset="-122"/>
                  <a:ea typeface="微软雅黑" pitchFamily="34" charset="-122"/>
                  <a:sym typeface="+mn-ea"/>
                </a:rPr>
                <a:t>分别代表阳性预测值和阴性预测值。</a:t>
              </a:r>
              <a:endParaRPr dirty="0">
                <a:solidFill>
                  <a:schemeClr val="tx1">
                    <a:lumMod val="75000"/>
                    <a:lumOff val="25000"/>
                  </a:schemeClr>
                </a:solidFill>
                <a:latin typeface="微软雅黑" pitchFamily="34" charset="-122"/>
                <a:ea typeface="微软雅黑" pitchFamily="34" charset="-122"/>
                <a:sym typeface="+mn-ea"/>
              </a:endParaRPr>
            </a:p>
            <a:p>
              <a:pPr>
                <a:lnSpc>
                  <a:spcPct val="150000"/>
                </a:lnSpc>
              </a:pPr>
              <a:r>
                <a:rPr lang="en-US" dirty="0">
                  <a:solidFill>
                    <a:schemeClr val="tx1">
                      <a:lumMod val="75000"/>
                      <a:lumOff val="25000"/>
                    </a:schemeClr>
                  </a:solidFill>
                  <a:latin typeface="微软雅黑" pitchFamily="34" charset="-122"/>
                  <a:ea typeface="微软雅黑" pitchFamily="34" charset="-122"/>
                  <a:sym typeface="+mn-ea"/>
                </a:rPr>
                <a:t>       </a:t>
              </a:r>
              <a:r>
                <a:rPr dirty="0">
                  <a:solidFill>
                    <a:schemeClr val="tx1">
                      <a:lumMod val="75000"/>
                      <a:lumOff val="25000"/>
                    </a:schemeClr>
                  </a:solidFill>
                  <a:latin typeface="微软雅黑" pitchFamily="34" charset="-122"/>
                  <a:ea typeface="微软雅黑" pitchFamily="34" charset="-122"/>
                  <a:sym typeface="+mn-ea"/>
                </a:rPr>
                <a:t>可以看到，除了ez模态的敏感度稍微下降外，csv融合方法在其他指标上都取得了相当程度的提升，这证明了该方法的有效性。</a:t>
              </a:r>
              <a:endParaRPr dirty="0">
                <a:solidFill>
                  <a:schemeClr val="tx1">
                    <a:lumMod val="75000"/>
                    <a:lumOff val="25000"/>
                  </a:schemeClr>
                </a:solidFill>
                <a:latin typeface="微软雅黑" pitchFamily="34" charset="-122"/>
                <a:ea typeface="微软雅黑" pitchFamily="34" charset="-122"/>
                <a:sym typeface="+mn-ea"/>
              </a:endParaRPr>
            </a:p>
          </p:txBody>
        </p:sp>
        <p:pic>
          <p:nvPicPr>
            <p:cNvPr id="2" name="图片 1" descr="截屏2023-05-23 02.00.05"/>
            <p:cNvPicPr>
              <a:picLocks noChangeAspect="1"/>
            </p:cNvPicPr>
            <p:nvPr/>
          </p:nvPicPr>
          <p:blipFill>
            <a:blip r:embed="rId1"/>
            <a:stretch>
              <a:fillRect/>
            </a:stretch>
          </p:blipFill>
          <p:spPr>
            <a:xfrm>
              <a:off x="6081" y="2124"/>
              <a:ext cx="12778" cy="8236"/>
            </a:xfrm>
            <a:prstGeom prst="rect">
              <a:avLst/>
            </a:prstGeom>
          </p:spPr>
        </p:pic>
      </p:grpSp>
      <p:grpSp>
        <p:nvGrpSpPr>
          <p:cNvPr id="14" name="组合 13"/>
          <p:cNvGrpSpPr/>
          <p:nvPr/>
        </p:nvGrpSpPr>
        <p:grpSpPr>
          <a:xfrm>
            <a:off x="511175" y="1286510"/>
            <a:ext cx="11065510" cy="5494655"/>
            <a:chOff x="887" y="1937"/>
            <a:chExt cx="17426" cy="8653"/>
          </a:xfrm>
        </p:grpSpPr>
        <p:pic>
          <p:nvPicPr>
            <p:cNvPr id="9" name="图片 8" descr="截屏2023-05-23 02.14.45"/>
            <p:cNvPicPr>
              <a:picLocks noChangeAspect="1"/>
            </p:cNvPicPr>
            <p:nvPr/>
          </p:nvPicPr>
          <p:blipFill>
            <a:blip r:embed="rId2"/>
            <a:stretch>
              <a:fillRect/>
            </a:stretch>
          </p:blipFill>
          <p:spPr>
            <a:xfrm>
              <a:off x="887" y="1937"/>
              <a:ext cx="17426" cy="8259"/>
            </a:xfrm>
            <a:prstGeom prst="rect">
              <a:avLst/>
            </a:prstGeom>
          </p:spPr>
        </p:pic>
        <p:sp>
          <p:nvSpPr>
            <p:cNvPr id="12" name="文本框 11"/>
            <p:cNvSpPr txBox="1"/>
            <p:nvPr/>
          </p:nvSpPr>
          <p:spPr>
            <a:xfrm>
              <a:off x="2415" y="10010"/>
              <a:ext cx="14583" cy="580"/>
            </a:xfrm>
            <a:prstGeom prst="rect">
              <a:avLst/>
            </a:prstGeom>
            <a:noFill/>
          </p:spPr>
          <p:txBody>
            <a:bodyPr wrap="square" rtlCol="0">
              <a:spAutoFit/>
            </a:bodyPr>
            <a:p>
              <a:r>
                <a:rPr lang="en-US" altLang="zh-CN"/>
                <a:t>AAL                                     HO                                       EZ                                       </a:t>
              </a:r>
              <a:r>
                <a:rPr lang="en-US" altLang="zh-CN"/>
                <a:t>CSV</a:t>
              </a:r>
              <a:endParaRPr lang="en-US" altLang="zh-C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3" name="文本框 2"/>
          <p:cNvSpPr txBox="1"/>
          <p:nvPr/>
        </p:nvSpPr>
        <p:spPr>
          <a:xfrm>
            <a:off x="352425" y="760095"/>
            <a:ext cx="746887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基于通道注意力和空间注意力的特征提取模块</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pic>
        <p:nvPicPr>
          <p:cNvPr id="15" name="图片 14" descr="截屏2023-05-23 03.18.51"/>
          <p:cNvPicPr>
            <a:picLocks noChangeAspect="1"/>
          </p:cNvPicPr>
          <p:nvPr/>
        </p:nvPicPr>
        <p:blipFill>
          <a:blip r:embed="rId1"/>
          <a:stretch>
            <a:fillRect/>
          </a:stretch>
        </p:blipFill>
        <p:spPr>
          <a:xfrm>
            <a:off x="352425" y="3054985"/>
            <a:ext cx="5645150" cy="3393440"/>
          </a:xfrm>
          <a:prstGeom prst="rect">
            <a:avLst/>
          </a:prstGeom>
        </p:spPr>
      </p:pic>
      <p:pic>
        <p:nvPicPr>
          <p:cNvPr id="16" name="图片 15" descr="截屏2023-05-23 03.19.18"/>
          <p:cNvPicPr>
            <a:picLocks noChangeAspect="1"/>
          </p:cNvPicPr>
          <p:nvPr/>
        </p:nvPicPr>
        <p:blipFill>
          <a:blip r:embed="rId2"/>
          <a:stretch>
            <a:fillRect/>
          </a:stretch>
        </p:blipFill>
        <p:spPr>
          <a:xfrm>
            <a:off x="6064885" y="3054350"/>
            <a:ext cx="5681980" cy="3394075"/>
          </a:xfrm>
          <a:prstGeom prst="rect">
            <a:avLst/>
          </a:prstGeom>
        </p:spPr>
      </p:pic>
      <p:sp>
        <p:nvSpPr>
          <p:cNvPr id="17" name="文本框 16"/>
          <p:cNvSpPr txBox="1"/>
          <p:nvPr/>
        </p:nvSpPr>
        <p:spPr>
          <a:xfrm>
            <a:off x="739775" y="1423035"/>
            <a:ext cx="10925810" cy="1476375"/>
          </a:xfrm>
          <a:prstGeom prst="rect">
            <a:avLst/>
          </a:prstGeom>
          <a:noFill/>
        </p:spPr>
        <p:txBody>
          <a:bodyPr wrap="square" rtlCol="0">
            <a:spAutoFit/>
          </a:bodyPr>
          <a:p>
            <a:r>
              <a:rPr lang="en-US">
                <a:sym typeface="+mn-ea"/>
              </a:rPr>
              <a:t>       </a:t>
            </a:r>
            <a:r>
              <a:rPr lang="zh-CN"/>
              <a:t>本研究在基础</a:t>
            </a:r>
            <a:r>
              <a:rPr lang="en-US" altLang="zh-CN"/>
              <a:t>CNN</a:t>
            </a:r>
            <a:r>
              <a:rPr lang="zh-CN" altLang="en-US"/>
              <a:t>网络的基础上加入对应的特征提取模块构建判别器，并设计消融实验，以探讨各个注意力模块对模型性能的贡献，得到的各个性能指标如下图</a:t>
            </a:r>
            <a:r>
              <a:rPr lang="zh-CN" altLang="en-US"/>
              <a:t>所示：</a:t>
            </a:r>
            <a:endParaRPr lang="zh-CN" altLang="en-US"/>
          </a:p>
          <a:p>
            <a:r>
              <a:rPr lang="zh-CN" altLang="en-US"/>
              <a:t>其中</a:t>
            </a:r>
            <a:endParaRPr lang="zh-CN" altLang="en-US"/>
          </a:p>
          <a:p>
            <a:r>
              <a:rPr lang="zh-CN" altLang="en-US"/>
              <a:t>CNN：基础网络</a:t>
            </a:r>
            <a:r>
              <a:rPr lang="en-US" altLang="zh-CN"/>
              <a:t>                          </a:t>
            </a:r>
            <a:r>
              <a:rPr lang="zh-CN" altLang="en-US"/>
              <a:t>SCN：</a:t>
            </a:r>
            <a:r>
              <a:rPr lang="zh-CN" altLang="en-US"/>
              <a:t>单通道注意力网络</a:t>
            </a:r>
            <a:endParaRPr lang="zh-CN" altLang="en-US"/>
          </a:p>
          <a:p>
            <a:r>
              <a:rPr lang="zh-CN" altLang="en-US"/>
              <a:t>SS</a:t>
            </a:r>
            <a:r>
              <a:rPr lang="en-US" altLang="zh-CN"/>
              <a:t>N</a:t>
            </a:r>
            <a:r>
              <a:rPr lang="zh-CN" altLang="en-US"/>
              <a:t>：单空间注意力网络</a:t>
            </a:r>
            <a:r>
              <a:rPr lang="en-US" altLang="zh-CN"/>
              <a:t>            </a:t>
            </a:r>
            <a:r>
              <a:rPr lang="zh-CN" altLang="en-US"/>
              <a:t>DAN：通道与空间双重注意力</a:t>
            </a:r>
            <a:r>
              <a:rPr lang="zh-CN" altLang="en-US"/>
              <a:t>结合网络</a:t>
            </a:r>
            <a:endParaRPr lang="zh-CN" altLang="en-US"/>
          </a:p>
        </p:txBody>
      </p:sp>
      <p:sp>
        <p:nvSpPr>
          <p:cNvPr id="2" name="文本框 1"/>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消融</a:t>
            </a: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实验</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3" name="文本框 2"/>
          <p:cNvSpPr txBox="1"/>
          <p:nvPr/>
        </p:nvSpPr>
        <p:spPr>
          <a:xfrm>
            <a:off x="352425" y="760095"/>
            <a:ext cx="746887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基于通道注意力和空间注意力的特征提取模块</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17" name="文本框 16"/>
          <p:cNvSpPr txBox="1"/>
          <p:nvPr/>
        </p:nvSpPr>
        <p:spPr>
          <a:xfrm>
            <a:off x="739775" y="1423035"/>
            <a:ext cx="10925810" cy="1476375"/>
          </a:xfrm>
          <a:prstGeom prst="rect">
            <a:avLst/>
          </a:prstGeom>
          <a:noFill/>
        </p:spPr>
        <p:txBody>
          <a:bodyPr wrap="square" rtlCol="0">
            <a:spAutoFit/>
          </a:bodyPr>
          <a:p>
            <a:r>
              <a:rPr lang="en-US">
                <a:sym typeface="+mn-ea"/>
              </a:rPr>
              <a:t>       </a:t>
            </a:r>
            <a:r>
              <a:rPr lang="zh-CN" altLang="en-US"/>
              <a:t>对上述数据进行分析，将</a:t>
            </a:r>
            <a:r>
              <a:rPr lang="en-US" altLang="zh-CN"/>
              <a:t>SCN</a:t>
            </a:r>
            <a:r>
              <a:rPr lang="zh-CN" altLang="en-US">
                <a:ea typeface="宋体" charset="0"/>
              </a:rPr>
              <a:t>、</a:t>
            </a:r>
            <a:r>
              <a:rPr lang="en-US" altLang="zh-CN">
                <a:ea typeface="宋体" charset="0"/>
              </a:rPr>
              <a:t>SSN</a:t>
            </a:r>
            <a:r>
              <a:rPr lang="zh-CN" altLang="en-US">
                <a:ea typeface="宋体" charset="0"/>
              </a:rPr>
              <a:t>、</a:t>
            </a:r>
            <a:r>
              <a:rPr lang="en-US" altLang="zh-CN">
                <a:ea typeface="宋体" charset="0"/>
              </a:rPr>
              <a:t>DAN</a:t>
            </a:r>
            <a:r>
              <a:rPr lang="zh-CN" altLang="en-US">
                <a:ea typeface="宋体" charset="0"/>
              </a:rPr>
              <a:t>网络的特异性和灵敏度指标与</a:t>
            </a:r>
            <a:r>
              <a:rPr lang="en-US" altLang="zh-CN">
                <a:ea typeface="宋体" charset="0"/>
              </a:rPr>
              <a:t>CNN</a:t>
            </a:r>
            <a:r>
              <a:rPr lang="zh-CN" altLang="en-US">
                <a:ea typeface="宋体" charset="0"/>
              </a:rPr>
              <a:t>网络作差，如下图所示，可以发现，</a:t>
            </a:r>
            <a:r>
              <a:rPr lang="zh-CN" altLang="en-US"/>
              <a:t>除了单通道的</a:t>
            </a:r>
            <a:r>
              <a:rPr lang="en-US" altLang="zh-CN"/>
              <a:t>CSV</a:t>
            </a:r>
            <a:r>
              <a:rPr lang="zh-CN" altLang="en-US"/>
              <a:t>模态之外，其他模态引入各种注意力模块之后，都一定程度上提升了灵敏度或特异性</a:t>
            </a:r>
            <a:r>
              <a:rPr lang="zh-CN" altLang="en-US"/>
              <a:t>之一，而抑制了另一项</a:t>
            </a:r>
            <a:r>
              <a:rPr lang="zh-CN" altLang="en-US"/>
              <a:t>指标。</a:t>
            </a:r>
            <a:endParaRPr lang="zh-CN" altLang="en-US"/>
          </a:p>
          <a:p>
            <a:r>
              <a:rPr lang="zh-CN" altLang="en-US"/>
              <a:t>这代表引入注意力机制后，模型可以根据各模态数据的独特特性，自主学习并强化了对ASD或TD的特征的</a:t>
            </a:r>
            <a:r>
              <a:rPr lang="zh-CN" altLang="en-US"/>
              <a:t>提取能力，从而提升模型的性能。</a:t>
            </a:r>
            <a:endParaRPr lang="zh-CN" altLang="en-US"/>
          </a:p>
        </p:txBody>
      </p:sp>
      <p:pic>
        <p:nvPicPr>
          <p:cNvPr id="20" name="图片 19" descr="截屏2023-05-23 03.31.51"/>
          <p:cNvPicPr/>
          <p:nvPr/>
        </p:nvPicPr>
        <p:blipFill>
          <a:blip r:embed="rId1"/>
          <a:stretch>
            <a:fillRect/>
          </a:stretch>
        </p:blipFill>
        <p:spPr>
          <a:xfrm>
            <a:off x="424815" y="3191510"/>
            <a:ext cx="11095990" cy="3164840"/>
          </a:xfrm>
          <a:prstGeom prst="rect">
            <a:avLst/>
          </a:prstGeom>
        </p:spPr>
      </p:pic>
      <p:sp>
        <p:nvSpPr>
          <p:cNvPr id="2" name="文本框 1"/>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消融</a:t>
            </a: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实验</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3" name="文本框 2"/>
          <p:cNvSpPr txBox="1"/>
          <p:nvPr/>
        </p:nvSpPr>
        <p:spPr>
          <a:xfrm>
            <a:off x="-331470" y="760095"/>
            <a:ext cx="746887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基于自注意力的特征融合判别模块</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grpSp>
        <p:nvGrpSpPr>
          <p:cNvPr id="10" name="组合 9"/>
          <p:cNvGrpSpPr/>
          <p:nvPr/>
        </p:nvGrpSpPr>
        <p:grpSpPr>
          <a:xfrm>
            <a:off x="739775" y="1423035"/>
            <a:ext cx="10925810" cy="4637405"/>
            <a:chOff x="1165" y="2241"/>
            <a:chExt cx="17206" cy="7303"/>
          </a:xfrm>
        </p:grpSpPr>
        <p:sp>
          <p:nvSpPr>
            <p:cNvPr id="17" name="文本框 16"/>
            <p:cNvSpPr txBox="1"/>
            <p:nvPr/>
          </p:nvSpPr>
          <p:spPr>
            <a:xfrm>
              <a:off x="1165" y="2241"/>
              <a:ext cx="17206" cy="1888"/>
            </a:xfrm>
            <a:prstGeom prst="rect">
              <a:avLst/>
            </a:prstGeom>
            <a:noFill/>
          </p:spPr>
          <p:txBody>
            <a:bodyPr wrap="square" rtlCol="0">
              <a:spAutoFit/>
            </a:bodyPr>
            <a:p>
              <a:r>
                <a:rPr lang="en-US"/>
                <a:t>       </a:t>
              </a:r>
              <a:r>
                <a:t>为了有效利用不同模态的脑功能连接矩阵的特征，提升模型的诊断性能，本研究在DAN的基础上构建了一个基于自注意力的特征融合判别模块，并命名为TAN(Three Attention Network)，本部分设计了一系列的消融实验，旨在分析自意力模块对于模型性能的贡献，作为对比，将使用简单全连接层作为特征融合判别模块的网络命名为NAN（No Self Attention）。TAN的5折交叉验证每一折的性能指标如</a:t>
              </a:r>
              <a:r>
                <a:rPr lang="zh-CN"/>
                <a:t>下</a:t>
              </a:r>
              <a:r>
                <a:t>表所示</a:t>
              </a:r>
              <a:r>
                <a:rPr lang="zh-CN">
                  <a:ea typeface="宋体" charset="0"/>
                </a:rPr>
                <a:t>。</a:t>
              </a:r>
              <a:endParaRPr lang="zh-CN">
                <a:ea typeface="宋体" charset="0"/>
              </a:endParaRPr>
            </a:p>
          </p:txBody>
        </p:sp>
        <p:pic>
          <p:nvPicPr>
            <p:cNvPr id="9" name="图片 8" descr="截屏2023-05-23 05.54.41"/>
            <p:cNvPicPr>
              <a:picLocks noChangeAspect="1"/>
            </p:cNvPicPr>
            <p:nvPr/>
          </p:nvPicPr>
          <p:blipFill>
            <a:blip r:embed="rId1"/>
            <a:stretch>
              <a:fillRect/>
            </a:stretch>
          </p:blipFill>
          <p:spPr>
            <a:xfrm>
              <a:off x="2372" y="4864"/>
              <a:ext cx="13240" cy="4680"/>
            </a:xfrm>
            <a:prstGeom prst="rect">
              <a:avLst/>
            </a:prstGeom>
          </p:spPr>
        </p:pic>
      </p:grpSp>
      <p:grpSp>
        <p:nvGrpSpPr>
          <p:cNvPr id="13" name="组合 12"/>
          <p:cNvGrpSpPr/>
          <p:nvPr/>
        </p:nvGrpSpPr>
        <p:grpSpPr>
          <a:xfrm>
            <a:off x="1506220" y="1528445"/>
            <a:ext cx="8534383" cy="5100498"/>
            <a:chOff x="2372" y="1562"/>
            <a:chExt cx="13807" cy="8603"/>
          </a:xfrm>
        </p:grpSpPr>
        <p:pic>
          <p:nvPicPr>
            <p:cNvPr id="11" name="图片 10" descr="截屏2023-05-23 05.57.15"/>
            <p:cNvPicPr>
              <a:picLocks noChangeAspect="1"/>
            </p:cNvPicPr>
            <p:nvPr/>
          </p:nvPicPr>
          <p:blipFill>
            <a:blip r:embed="rId2"/>
            <a:stretch>
              <a:fillRect/>
            </a:stretch>
          </p:blipFill>
          <p:spPr>
            <a:xfrm>
              <a:off x="2372" y="1562"/>
              <a:ext cx="13807" cy="7982"/>
            </a:xfrm>
            <a:prstGeom prst="rect">
              <a:avLst/>
            </a:prstGeom>
          </p:spPr>
        </p:pic>
        <p:sp>
          <p:nvSpPr>
            <p:cNvPr id="12" name="文本框 11"/>
            <p:cNvSpPr txBox="1"/>
            <p:nvPr/>
          </p:nvSpPr>
          <p:spPr>
            <a:xfrm>
              <a:off x="6900" y="9544"/>
              <a:ext cx="5736" cy="621"/>
            </a:xfrm>
            <a:prstGeom prst="rect">
              <a:avLst/>
            </a:prstGeom>
            <a:noFill/>
          </p:spPr>
          <p:txBody>
            <a:bodyPr wrap="square" rtlCol="0">
              <a:spAutoFit/>
            </a:bodyPr>
            <a:p>
              <a:r>
                <a:t>TAN和NAN各个性能指标的对比</a:t>
              </a:r>
            </a:p>
          </p:txBody>
        </p:sp>
      </p:grpSp>
      <p:grpSp>
        <p:nvGrpSpPr>
          <p:cNvPr id="14" name="组合 13"/>
          <p:cNvGrpSpPr/>
          <p:nvPr/>
        </p:nvGrpSpPr>
        <p:grpSpPr>
          <a:xfrm>
            <a:off x="6861810" y="833755"/>
            <a:ext cx="4721860" cy="5521960"/>
            <a:chOff x="10806" y="1313"/>
            <a:chExt cx="7436" cy="8696"/>
          </a:xfrm>
        </p:grpSpPr>
        <p:pic>
          <p:nvPicPr>
            <p:cNvPr id="2" name="图片 1" descr="截屏2023-05-23 07.59.08"/>
            <p:cNvPicPr>
              <a:picLocks noChangeAspect="1"/>
            </p:cNvPicPr>
            <p:nvPr/>
          </p:nvPicPr>
          <p:blipFill>
            <a:blip r:embed="rId3"/>
            <a:stretch>
              <a:fillRect/>
            </a:stretch>
          </p:blipFill>
          <p:spPr>
            <a:xfrm>
              <a:off x="10806" y="1313"/>
              <a:ext cx="7436" cy="8697"/>
            </a:xfrm>
            <a:prstGeom prst="rect">
              <a:avLst/>
            </a:prstGeom>
          </p:spPr>
        </p:pic>
        <p:sp>
          <p:nvSpPr>
            <p:cNvPr id="5" name="文本框 4"/>
            <p:cNvSpPr txBox="1"/>
            <p:nvPr/>
          </p:nvSpPr>
          <p:spPr>
            <a:xfrm>
              <a:off x="11620" y="2482"/>
              <a:ext cx="2305" cy="434"/>
            </a:xfrm>
            <a:prstGeom prst="rect">
              <a:avLst/>
            </a:prstGeom>
            <a:noFill/>
          </p:spPr>
          <p:txBody>
            <a:bodyPr wrap="square" rtlCol="0">
              <a:spAutoFit/>
            </a:bodyPr>
            <a:p>
              <a:r>
                <a:rPr lang="en-US" altLang="zh-CN" sz="1200"/>
                <a:t>fold- 5</a:t>
              </a:r>
              <a:r>
                <a:rPr lang="zh-CN" altLang="en-US" sz="1200"/>
                <a:t>的训练</a:t>
              </a:r>
              <a:r>
                <a:rPr lang="zh-CN" altLang="en-US" sz="1200"/>
                <a:t>过程</a:t>
              </a:r>
              <a:endParaRPr lang="zh-CN" altLang="en-US" sz="1200"/>
            </a:p>
          </p:txBody>
        </p:sp>
      </p:grpSp>
      <p:sp>
        <p:nvSpPr>
          <p:cNvPr id="8" name="文本框 7"/>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消融</a:t>
            </a: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实验</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3" name="文本框 2"/>
          <p:cNvSpPr txBox="1"/>
          <p:nvPr/>
        </p:nvSpPr>
        <p:spPr>
          <a:xfrm>
            <a:off x="792480" y="760095"/>
            <a:ext cx="3827145"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先验网络</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的对比</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实验</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17" name="文本框 16"/>
          <p:cNvSpPr txBox="1"/>
          <p:nvPr/>
        </p:nvSpPr>
        <p:spPr>
          <a:xfrm>
            <a:off x="739775" y="1423035"/>
            <a:ext cx="10925810" cy="1198880"/>
          </a:xfrm>
          <a:prstGeom prst="rect">
            <a:avLst/>
          </a:prstGeom>
          <a:noFill/>
        </p:spPr>
        <p:txBody>
          <a:bodyPr wrap="square" rtlCol="0">
            <a:spAutoFit/>
          </a:bodyPr>
          <a:p>
            <a:r>
              <a:rPr lang="en-US"/>
              <a:t>       </a:t>
            </a:r>
            <a:r>
              <a:rPr lang="zh-CN" altLang="en-US"/>
              <a:t>现基于</a:t>
            </a:r>
            <a:r>
              <a:rPr lang="en-US" altLang="zh-CN"/>
              <a:t>FC</a:t>
            </a:r>
            <a:r>
              <a:rPr lang="zh-CN" altLang="en-US"/>
              <a:t>连接的自闭症判别根据是否需要先验的脑科学知识可分为两种，即需要先验知识设计的自闭症诊断网络与非先验的自闭症诊断网络。前者需要研究人员根据自己对样本</a:t>
            </a:r>
            <a:r>
              <a:rPr lang="en-US" altLang="zh-CN"/>
              <a:t>FC</a:t>
            </a:r>
            <a:r>
              <a:rPr lang="zh-CN" altLang="en-US"/>
              <a:t>连接的理解设计网络、处理数据，后者则利用大量的数据样本进行训练，通过学习数据的内在结构和特征，自动提取和选择与自闭症相关的特征，相比于需要先验知识的方法，客观性、鲁棒性与可扩展性更强。</a:t>
            </a:r>
            <a:endParaRPr lang="zh-CN" altLang="en-US"/>
          </a:p>
        </p:txBody>
      </p:sp>
      <p:sp>
        <p:nvSpPr>
          <p:cNvPr id="8" name="文本框 7"/>
          <p:cNvSpPr txBox="1"/>
          <p:nvPr/>
        </p:nvSpPr>
        <p:spPr>
          <a:xfrm>
            <a:off x="6691630" y="4961890"/>
            <a:ext cx="3319780" cy="368300"/>
          </a:xfrm>
          <a:prstGeom prst="rect">
            <a:avLst/>
          </a:prstGeom>
          <a:noFill/>
        </p:spPr>
        <p:txBody>
          <a:bodyPr wrap="square" rtlCol="0">
            <a:spAutoFit/>
          </a:bodyPr>
          <a:p>
            <a:r>
              <a:rPr lang="zh-CN" altLang="en-US"/>
              <a:t>本研究与</a:t>
            </a:r>
            <a:r>
              <a:rPr lang="zh-CN" altLang="en-US" b="1"/>
              <a:t>先验</a:t>
            </a:r>
            <a:r>
              <a:rPr lang="zh-CN" altLang="en-US"/>
              <a:t>网络的</a:t>
            </a:r>
            <a:r>
              <a:rPr lang="zh-CN" altLang="en-US"/>
              <a:t>性能对比</a:t>
            </a:r>
            <a:endParaRPr lang="zh-CN" altLang="en-US"/>
          </a:p>
        </p:txBody>
      </p:sp>
      <p:sp>
        <p:nvSpPr>
          <p:cNvPr id="15" name="文本框 14"/>
          <p:cNvSpPr txBox="1"/>
          <p:nvPr/>
        </p:nvSpPr>
        <p:spPr>
          <a:xfrm>
            <a:off x="603885" y="3150235"/>
            <a:ext cx="3451225" cy="2306955"/>
          </a:xfrm>
          <a:prstGeom prst="rect">
            <a:avLst/>
          </a:prstGeom>
          <a:noFill/>
        </p:spPr>
        <p:txBody>
          <a:bodyPr wrap="square" rtlCol="0">
            <a:spAutoFit/>
          </a:bodyPr>
          <a:p>
            <a:r>
              <a:rPr lang="en-US"/>
              <a:t>       </a:t>
            </a:r>
            <a:r>
              <a:rPr lang="zh-CN" altLang="en-US"/>
              <a:t>对比先验网络的性能指标我们可以发现，虽然在准确性与特异性上略有不足，但依然在灵敏度上能够取得小幅领先。</a:t>
            </a:r>
            <a:br>
              <a:rPr lang="zh-CN" altLang="en-US"/>
            </a:br>
            <a:r>
              <a:rPr lang="en-US" altLang="zh-CN"/>
              <a:t>       </a:t>
            </a:r>
            <a:r>
              <a:rPr lang="zh-CN" altLang="en-US"/>
              <a:t>但相比于先验方法，本研究的模型因为不需要先验知识，</a:t>
            </a:r>
            <a:r>
              <a:rPr lang="zh-CN" altLang="en-US"/>
              <a:t>客观性、可扩展性与鲁棒性更强，因此具有</a:t>
            </a:r>
            <a:r>
              <a:rPr lang="zh-CN" altLang="en-US"/>
              <a:t>一定优势。</a:t>
            </a:r>
            <a:endParaRPr lang="zh-CN" altLang="en-US"/>
          </a:p>
        </p:txBody>
      </p:sp>
      <p:pic>
        <p:nvPicPr>
          <p:cNvPr id="16" name="图片 15" descr="截屏2023-05-23 06.32.48"/>
          <p:cNvPicPr>
            <a:picLocks noChangeAspect="1"/>
          </p:cNvPicPr>
          <p:nvPr/>
        </p:nvPicPr>
        <p:blipFill>
          <a:blip r:embed="rId1"/>
          <a:stretch>
            <a:fillRect/>
          </a:stretch>
        </p:blipFill>
        <p:spPr>
          <a:xfrm>
            <a:off x="4409440" y="3150235"/>
            <a:ext cx="7391400" cy="1689100"/>
          </a:xfrm>
          <a:prstGeom prst="rect">
            <a:avLst/>
          </a:prstGeom>
        </p:spPr>
      </p:pic>
      <p:sp>
        <p:nvSpPr>
          <p:cNvPr id="2" name="文本框 1"/>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对比实验</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17" name="文本框 16"/>
          <p:cNvSpPr txBox="1"/>
          <p:nvPr/>
        </p:nvSpPr>
        <p:spPr>
          <a:xfrm>
            <a:off x="739775" y="1423035"/>
            <a:ext cx="10925810" cy="1198880"/>
          </a:xfrm>
          <a:prstGeom prst="rect">
            <a:avLst/>
          </a:prstGeom>
          <a:noFill/>
        </p:spPr>
        <p:txBody>
          <a:bodyPr wrap="square" rtlCol="0">
            <a:spAutoFit/>
          </a:bodyPr>
          <a:p>
            <a:r>
              <a:rPr lang="en-US"/>
              <a:t>       </a:t>
            </a:r>
            <a:r>
              <a:rPr lang="zh-CN" altLang="en-US"/>
              <a:t>现基于</a:t>
            </a:r>
            <a:r>
              <a:rPr lang="en-US" altLang="zh-CN"/>
              <a:t>FC</a:t>
            </a:r>
            <a:r>
              <a:rPr lang="zh-CN" altLang="en-US"/>
              <a:t>连接的自闭症判别根据是否需要先验的脑科学知识可分为两种，即需要先验知识设计的自闭症诊断网络与非先验的自闭症诊断网络。前者需要研究人员根据自己对样本</a:t>
            </a:r>
            <a:r>
              <a:rPr lang="en-US" altLang="zh-CN"/>
              <a:t>FC</a:t>
            </a:r>
            <a:r>
              <a:rPr lang="zh-CN" altLang="en-US"/>
              <a:t>连接的理解设计网络、处理数据，后者则利用大量的数据样本进行训练，通过学习数据的内在结构和特征，自动提取和选择与自闭症相关的特征，相比于需要先验知识的方法，客观性、鲁棒性与可扩展性更强。</a:t>
            </a:r>
            <a:endParaRPr lang="zh-CN" altLang="en-US"/>
          </a:p>
        </p:txBody>
      </p:sp>
      <p:sp>
        <p:nvSpPr>
          <p:cNvPr id="8" name="文本框 7"/>
          <p:cNvSpPr txBox="1"/>
          <p:nvPr/>
        </p:nvSpPr>
        <p:spPr>
          <a:xfrm>
            <a:off x="6691630" y="5474335"/>
            <a:ext cx="3507740" cy="368300"/>
          </a:xfrm>
          <a:prstGeom prst="rect">
            <a:avLst/>
          </a:prstGeom>
          <a:noFill/>
        </p:spPr>
        <p:txBody>
          <a:bodyPr wrap="square" rtlCol="0">
            <a:spAutoFit/>
          </a:bodyPr>
          <a:p>
            <a:r>
              <a:rPr lang="zh-CN" altLang="en-US"/>
              <a:t>本研究与</a:t>
            </a:r>
            <a:r>
              <a:rPr lang="zh-CN" altLang="en-US" b="1"/>
              <a:t>非先验</a:t>
            </a:r>
            <a:r>
              <a:rPr lang="zh-CN" altLang="en-US"/>
              <a:t>网络的</a:t>
            </a:r>
            <a:r>
              <a:rPr lang="zh-CN" altLang="en-US"/>
              <a:t>性能对比</a:t>
            </a:r>
            <a:endParaRPr lang="zh-CN" altLang="en-US"/>
          </a:p>
        </p:txBody>
      </p:sp>
      <p:sp>
        <p:nvSpPr>
          <p:cNvPr id="15" name="文本框 14"/>
          <p:cNvSpPr txBox="1"/>
          <p:nvPr/>
        </p:nvSpPr>
        <p:spPr>
          <a:xfrm>
            <a:off x="603885" y="3150235"/>
            <a:ext cx="3451225" cy="2306955"/>
          </a:xfrm>
          <a:prstGeom prst="rect">
            <a:avLst/>
          </a:prstGeom>
          <a:noFill/>
        </p:spPr>
        <p:txBody>
          <a:bodyPr wrap="square" rtlCol="0">
            <a:spAutoFit/>
          </a:bodyPr>
          <a:p>
            <a:r>
              <a:rPr lang="en-US"/>
              <a:t>       </a:t>
            </a:r>
            <a:r>
              <a:rPr lang="zh-CN" altLang="en-US"/>
              <a:t>对比非先验网络的性能指标我们可以发现，本研究提出的融合特征方法在准确性与灵敏度上有着不同程度的</a:t>
            </a:r>
            <a:r>
              <a:rPr lang="zh-CN" altLang="en-US"/>
              <a:t>领先。</a:t>
            </a:r>
            <a:endParaRPr lang="zh-CN" altLang="en-US"/>
          </a:p>
          <a:p>
            <a:r>
              <a:rPr lang="en-US" altLang="zh-CN"/>
              <a:t>       </a:t>
            </a:r>
            <a:r>
              <a:rPr lang="zh-CN" altLang="en-US"/>
              <a:t>而与同样使用</a:t>
            </a:r>
            <a:r>
              <a:rPr lang="en-US" altLang="zh-CN"/>
              <a:t>CNN</a:t>
            </a:r>
            <a:r>
              <a:rPr lang="zh-CN" altLang="en-US"/>
              <a:t>的方法对比，本研究模型的准确率提升了</a:t>
            </a:r>
            <a:r>
              <a:rPr lang="en-US" altLang="zh-CN"/>
              <a:t>5.65%</a:t>
            </a:r>
            <a:r>
              <a:rPr lang="zh-CN" altLang="en-US">
                <a:ea typeface="宋体" charset="0"/>
              </a:rPr>
              <a:t>。</a:t>
            </a:r>
            <a:r>
              <a:rPr lang="zh-CN" altLang="en-US"/>
              <a:t>这些结果均充分证实了我们研究方法的有效性和优越性。</a:t>
            </a:r>
            <a:endParaRPr lang="zh-CN" altLang="en-US"/>
          </a:p>
        </p:txBody>
      </p:sp>
      <p:pic>
        <p:nvPicPr>
          <p:cNvPr id="5" name="图片 4" descr="截屏2023-05-23 06.38.09"/>
          <p:cNvPicPr>
            <a:picLocks noChangeAspect="1"/>
          </p:cNvPicPr>
          <p:nvPr/>
        </p:nvPicPr>
        <p:blipFill>
          <a:blip r:embed="rId1"/>
          <a:stretch>
            <a:fillRect/>
          </a:stretch>
        </p:blipFill>
        <p:spPr>
          <a:xfrm>
            <a:off x="4526915" y="3150235"/>
            <a:ext cx="7378700" cy="2222500"/>
          </a:xfrm>
          <a:prstGeom prst="rect">
            <a:avLst/>
          </a:prstGeom>
        </p:spPr>
      </p:pic>
      <p:sp>
        <p:nvSpPr>
          <p:cNvPr id="2" name="文本框 1"/>
          <p:cNvSpPr txBox="1"/>
          <p:nvPr/>
        </p:nvSpPr>
        <p:spPr>
          <a:xfrm>
            <a:off x="792480" y="760095"/>
            <a:ext cx="3827145"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非先验网络</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的对比</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实验</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9" name="文本框 8"/>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对比实验</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55270" y="238125"/>
            <a:ext cx="274320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研究结论与展望</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 name="文本框 2"/>
          <p:cNvSpPr txBox="1"/>
          <p:nvPr/>
        </p:nvSpPr>
        <p:spPr>
          <a:xfrm>
            <a:off x="424180" y="760095"/>
            <a:ext cx="189738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总结</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17" name="文本框 16"/>
          <p:cNvSpPr txBox="1"/>
          <p:nvPr/>
        </p:nvSpPr>
        <p:spPr>
          <a:xfrm>
            <a:off x="633095" y="1303020"/>
            <a:ext cx="10925810" cy="645160"/>
          </a:xfrm>
          <a:prstGeom prst="rect">
            <a:avLst/>
          </a:prstGeom>
          <a:noFill/>
        </p:spPr>
        <p:txBody>
          <a:bodyPr wrap="square" rtlCol="0">
            <a:spAutoFit/>
          </a:bodyPr>
          <a:p>
            <a:r>
              <a:rPr lang="en-US"/>
              <a:t>       </a:t>
            </a:r>
            <a:r>
              <a:rPr lang="zh-CN" altLang="en-US"/>
              <a:t>针对临床领域早期自闭症诊断检测困难与诊断主观性强的问题，本研究提出了一种融合特征的自动化的自闭症诊断方法。并对多模态问题中的特征提取、特征融合、和分类器训练三个模块</a:t>
            </a:r>
            <a:r>
              <a:rPr lang="zh-CN" altLang="en-US"/>
              <a:t>进行了优化：</a:t>
            </a:r>
            <a:endParaRPr lang="zh-CN" altLang="en-US"/>
          </a:p>
        </p:txBody>
      </p:sp>
      <p:sp>
        <p:nvSpPr>
          <p:cNvPr id="2" name="文本框 1"/>
          <p:cNvSpPr txBox="1"/>
          <p:nvPr/>
        </p:nvSpPr>
        <p:spPr>
          <a:xfrm>
            <a:off x="367665" y="2251075"/>
            <a:ext cx="5022215" cy="3969385"/>
          </a:xfrm>
          <a:prstGeom prst="rect">
            <a:avLst/>
          </a:prstGeom>
          <a:noFill/>
        </p:spPr>
        <p:txBody>
          <a:bodyPr wrap="square" rtlCol="0">
            <a:spAutoFit/>
          </a:bodyPr>
          <a:p>
            <a:r>
              <a:rPr lang="zh-CN" altLang="en-US">
                <a:latin typeface="Calibri" panose="020F0502020204030204" charset="0"/>
                <a:ea typeface="Calibri" panose="020F0502020204030204" charset="0"/>
              </a:rPr>
              <a:t>①</a:t>
            </a:r>
            <a:r>
              <a:rPr lang="zh-CN" altLang="en-US"/>
              <a:t>特征提取方面：本研究结合两种注意力机制，使得模型在特征提取时能够兼顾局部和全局的重要信息，成功得根据模态数据特性加强了模型的</a:t>
            </a:r>
            <a:r>
              <a:rPr lang="en-US" altLang="zh-CN"/>
              <a:t>ASD/ TD</a:t>
            </a:r>
            <a:r>
              <a:rPr lang="zh-CN" altLang="en-US"/>
              <a:t>特征提取</a:t>
            </a:r>
            <a:r>
              <a:rPr lang="zh-CN" altLang="en-US"/>
              <a:t>能力。</a:t>
            </a:r>
            <a:endParaRPr lang="zh-CN" altLang="en-US"/>
          </a:p>
          <a:p>
            <a:endParaRPr lang="zh-CN" altLang="en-US"/>
          </a:p>
          <a:p>
            <a:r>
              <a:rPr lang="zh-CN" altLang="en-US">
                <a:latin typeface="Calibri" panose="020F0502020204030204" charset="0"/>
                <a:ea typeface="Calibri" panose="020F0502020204030204" charset="0"/>
              </a:rPr>
              <a:t>②</a:t>
            </a:r>
            <a:r>
              <a:rPr lang="zh-CN" altLang="en-US"/>
              <a:t>特征融合方面：本研究提出了一种轻量级的特征融合方法，成功融合模态的特征</a:t>
            </a:r>
            <a:r>
              <a:rPr lang="zh-CN" altLang="en-US"/>
              <a:t>的同时，提高了模型的各个</a:t>
            </a:r>
            <a:r>
              <a:rPr lang="zh-CN" altLang="en-US"/>
              <a:t>性能指标。</a:t>
            </a:r>
            <a:endParaRPr lang="zh-CN" altLang="en-US"/>
          </a:p>
          <a:p>
            <a:endParaRPr lang="zh-CN" altLang="en-US"/>
          </a:p>
          <a:p>
            <a:r>
              <a:rPr lang="zh-CN" altLang="en-US">
                <a:latin typeface="Calibri" panose="020F0502020204030204" charset="0"/>
                <a:ea typeface="Calibri" panose="020F0502020204030204" charset="0"/>
              </a:rPr>
              <a:t>③</a:t>
            </a:r>
            <a:r>
              <a:rPr lang="zh-CN" altLang="en-US"/>
              <a:t>分类器训练方面：本研究设计了一种基于自注意力的特征融合模块，自注意力机制能够帮助模型自适应地权衡对不同模态的依赖程度，有机结合了各个模态提取的</a:t>
            </a:r>
            <a:r>
              <a:rPr lang="en-US" altLang="zh-CN"/>
              <a:t>ASD/ TD</a:t>
            </a:r>
            <a:r>
              <a:rPr lang="zh-CN" altLang="en-US"/>
              <a:t>特异性特征，提升了各个维度</a:t>
            </a:r>
            <a:r>
              <a:rPr lang="zh-CN" altLang="en-US"/>
              <a:t>的性能。</a:t>
            </a:r>
            <a:endParaRPr lang="zh-CN" altLang="en-US"/>
          </a:p>
        </p:txBody>
      </p:sp>
      <p:pic>
        <p:nvPicPr>
          <p:cNvPr id="9" name="图片 8" descr="截屏2023-05-23 01.21.43"/>
          <p:cNvPicPr>
            <a:picLocks noChangeAspect="1"/>
          </p:cNvPicPr>
          <p:nvPr/>
        </p:nvPicPr>
        <p:blipFill>
          <a:blip r:embed="rId1"/>
          <a:stretch>
            <a:fillRect/>
          </a:stretch>
        </p:blipFill>
        <p:spPr>
          <a:xfrm>
            <a:off x="5659120" y="2707640"/>
            <a:ext cx="6087745" cy="305689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900" y="990600"/>
            <a:ext cx="10744201" cy="4876800"/>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22093" y="1217311"/>
            <a:ext cx="10347813" cy="44233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976208" y="2166904"/>
            <a:ext cx="2239574" cy="460375"/>
          </a:xfrm>
          <a:prstGeom prst="rect">
            <a:avLst/>
          </a:prstGeom>
          <a:solidFill>
            <a:srgbClr val="658189"/>
          </a:solidFill>
        </p:spPr>
        <p:txBody>
          <a:bodyPr wrap="square" rtlCol="0">
            <a:spAutoFit/>
          </a:bodyPr>
          <a:lstStyle/>
          <a:p>
            <a:pPr algn="dist"/>
            <a:r>
              <a:rPr lang="en-US" altLang="zh-CN" sz="2400" b="1" dirty="0">
                <a:solidFill>
                  <a:schemeClr val="bg1"/>
                </a:solidFill>
                <a:latin typeface="等线" pitchFamily="2" charset="-122"/>
                <a:ea typeface="等线" pitchFamily="2" charset="-122"/>
              </a:rPr>
              <a:t>PART.05</a:t>
            </a:r>
            <a:endParaRPr lang="zh-CN" altLang="en-US" sz="2400" b="1" dirty="0">
              <a:solidFill>
                <a:schemeClr val="bg1"/>
              </a:solidFill>
              <a:latin typeface="等线" pitchFamily="2" charset="-122"/>
              <a:ea typeface="等线" pitchFamily="2" charset="-122"/>
            </a:endParaRPr>
          </a:p>
        </p:txBody>
      </p:sp>
      <p:sp>
        <p:nvSpPr>
          <p:cNvPr id="36" name="文本框 35"/>
          <p:cNvSpPr txBox="1"/>
          <p:nvPr/>
        </p:nvSpPr>
        <p:spPr>
          <a:xfrm>
            <a:off x="1784985" y="2931160"/>
            <a:ext cx="8621395" cy="119888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7200" dirty="0">
                <a:solidFill>
                  <a:srgbClr val="444F56"/>
                </a:solidFill>
                <a:latin typeface="汉仪文黑-55简" panose="00020600040101010101" charset="-122"/>
                <a:ea typeface="汉仪文黑-55简" panose="00020600040101010101" charset="-122"/>
                <a:sym typeface="+mn-ea"/>
              </a:rPr>
              <a:t>工作展望</a:t>
            </a:r>
            <a:endParaRPr lang="zh-CN" altLang="en-US" sz="72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7" name="文本框 36"/>
          <p:cNvSpPr txBox="1"/>
          <p:nvPr/>
        </p:nvSpPr>
        <p:spPr>
          <a:xfrm>
            <a:off x="3219698" y="4307707"/>
            <a:ext cx="5752594" cy="368300"/>
          </a:xfrm>
          <a:prstGeom prst="rect">
            <a:avLst/>
          </a:prstGeom>
          <a:noFill/>
        </p:spPr>
        <p:txBody>
          <a:bodyPr wrap="square">
            <a:spAutoFit/>
          </a:bodyPr>
          <a:lstStyle/>
          <a:p>
            <a:pPr algn="dist"/>
            <a:r>
              <a:rPr lang="en-US" altLang="zh-CN" dirty="0">
                <a:solidFill>
                  <a:srgbClr val="444F56"/>
                </a:solidFill>
                <a:latin typeface="汉仪文黑-55简" panose="00020600040101010101" charset="-122"/>
                <a:ea typeface="汉仪文黑-55简" panose="00020600040101010101" charset="-122"/>
                <a:sym typeface="+mn-ea"/>
              </a:rPr>
              <a:t>Outlook Of  Our Work</a:t>
            </a:r>
            <a:endParaRPr lang="en-US" altLang="zh-CN" dirty="0">
              <a:solidFill>
                <a:schemeClr val="tx1">
                  <a:lumMod val="75000"/>
                  <a:lumOff val="25000"/>
                </a:schemeClr>
              </a:solidFill>
            </a:endParaRPr>
          </a:p>
        </p:txBody>
      </p:sp>
      <p:sp>
        <p:nvSpPr>
          <p:cNvPr id="2" name="灯片编号占位符 1"/>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7174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20"/>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3" name="文本框 2"/>
          <p:cNvSpPr txBox="1"/>
          <p:nvPr/>
        </p:nvSpPr>
        <p:spPr>
          <a:xfrm>
            <a:off x="205740" y="264160"/>
            <a:ext cx="1897380"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工作展望</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17" name="文本框 16"/>
          <p:cNvSpPr txBox="1"/>
          <p:nvPr/>
        </p:nvSpPr>
        <p:spPr>
          <a:xfrm>
            <a:off x="633095" y="1407795"/>
            <a:ext cx="10925810" cy="645160"/>
          </a:xfrm>
          <a:prstGeom prst="rect">
            <a:avLst/>
          </a:prstGeom>
          <a:noFill/>
        </p:spPr>
        <p:txBody>
          <a:bodyPr wrap="square" rtlCol="0">
            <a:spAutoFit/>
          </a:bodyPr>
          <a:p>
            <a:r>
              <a:rPr lang="en-US"/>
              <a:t>       </a:t>
            </a:r>
            <a:r>
              <a:rPr lang="zh-CN" altLang="en-US"/>
              <a:t>经历本次毕业设计，我对</a:t>
            </a:r>
            <a:r>
              <a:rPr lang="en-US" altLang="zh-CN"/>
              <a:t>ABIDE</a:t>
            </a:r>
            <a:r>
              <a:rPr lang="zh-CN" altLang="en-US"/>
              <a:t>数据库与</a:t>
            </a:r>
            <a:r>
              <a:rPr lang="en-US" altLang="zh-CN"/>
              <a:t>FC</a:t>
            </a:r>
            <a:r>
              <a:rPr lang="zh-CN" altLang="en-US"/>
              <a:t>连接有了非常深刻的理解，也做出了一些毕业论文中没有写的尝试，因此也收获了一些经验与教训，据此，我对</a:t>
            </a:r>
            <a:r>
              <a:rPr lang="en-US" altLang="zh-CN"/>
              <a:t>ASD</a:t>
            </a:r>
            <a:r>
              <a:rPr lang="zh-CN" altLang="en-US"/>
              <a:t>的诊断有以下</a:t>
            </a:r>
            <a:r>
              <a:rPr lang="zh-CN" altLang="en-US"/>
              <a:t>展望：</a:t>
            </a:r>
            <a:endParaRPr lang="zh-CN" altLang="en-US"/>
          </a:p>
        </p:txBody>
      </p:sp>
      <p:sp>
        <p:nvSpPr>
          <p:cNvPr id="2" name="文本框 1"/>
          <p:cNvSpPr txBox="1"/>
          <p:nvPr/>
        </p:nvSpPr>
        <p:spPr>
          <a:xfrm>
            <a:off x="915670" y="2259965"/>
            <a:ext cx="4401820" cy="1753235"/>
          </a:xfrm>
          <a:prstGeom prst="rect">
            <a:avLst/>
          </a:prstGeom>
          <a:noFill/>
        </p:spPr>
        <p:txBody>
          <a:bodyPr wrap="square" rtlCol="0">
            <a:spAutoFit/>
          </a:bodyPr>
          <a:p>
            <a:r>
              <a:rPr lang="zh-CN" altLang="en-US">
                <a:latin typeface="Calibri" panose="020F0502020204030204" charset="0"/>
                <a:ea typeface="Calibri" panose="020F0502020204030204" charset="0"/>
              </a:rPr>
              <a:t>①扩增数据集：</a:t>
            </a:r>
            <a:r>
              <a:rPr lang="en-US" altLang="zh-CN">
                <a:latin typeface="Calibri" panose="020F0502020204030204" charset="0"/>
                <a:ea typeface="Calibri" panose="020F0502020204030204" charset="0"/>
              </a:rPr>
              <a:t>ABIDE I</a:t>
            </a:r>
            <a:r>
              <a:rPr lang="zh-CN" altLang="en-US">
                <a:latin typeface="Calibri" panose="020F0502020204030204" charset="0"/>
                <a:ea typeface="Calibri" panose="020F0502020204030204" charset="0"/>
              </a:rPr>
              <a:t>数据库仅有</a:t>
            </a:r>
            <a:r>
              <a:rPr lang="en-US" altLang="zh-CN">
                <a:latin typeface="Calibri" panose="020F0502020204030204" charset="0"/>
                <a:ea typeface="Calibri" panose="020F0502020204030204" charset="0"/>
              </a:rPr>
              <a:t>1000</a:t>
            </a:r>
            <a:r>
              <a:rPr lang="zh-CN" altLang="en-US">
                <a:latin typeface="Calibri" panose="020F0502020204030204" charset="0"/>
                <a:ea typeface="Calibri" panose="020F0502020204030204" charset="0"/>
              </a:rPr>
              <a:t>余个样本，不足以满足复杂模型的训练需求。基于此，</a:t>
            </a:r>
            <a:r>
              <a:rPr lang="en-US" altLang="zh-CN">
                <a:latin typeface="Calibri" panose="020F0502020204030204" charset="0"/>
                <a:ea typeface="Calibri" panose="020F0502020204030204" charset="0"/>
              </a:rPr>
              <a:t>Wang</a:t>
            </a:r>
            <a:r>
              <a:rPr lang="zh-CN" altLang="en-US">
                <a:latin typeface="Calibri" panose="020F0502020204030204" charset="0"/>
                <a:ea typeface="Calibri" panose="020F0502020204030204" charset="0"/>
              </a:rPr>
              <a:t>基于</a:t>
            </a:r>
            <a:r>
              <a:rPr lang="en-US" altLang="zh-CN">
                <a:latin typeface="Calibri" panose="020F0502020204030204" charset="0"/>
                <a:ea typeface="Calibri" panose="020F0502020204030204" charset="0"/>
              </a:rPr>
              <a:t>ROI</a:t>
            </a:r>
            <a:r>
              <a:rPr lang="zh-CN" altLang="en-US">
                <a:latin typeface="Calibri" panose="020F0502020204030204" charset="0"/>
                <a:ea typeface="Calibri" panose="020F0502020204030204" charset="0"/>
              </a:rPr>
              <a:t>时间序列设计了一个样本扩增模型，将</a:t>
            </a:r>
            <a:r>
              <a:rPr lang="en-US" altLang="zh-CN">
                <a:latin typeface="Calibri" panose="020F0502020204030204" charset="0"/>
                <a:ea typeface="Calibri" panose="020F0502020204030204" charset="0"/>
              </a:rPr>
              <a:t>1000</a:t>
            </a:r>
            <a:r>
              <a:rPr lang="zh-CN" altLang="en-US">
                <a:latin typeface="Calibri" panose="020F0502020204030204" charset="0"/>
                <a:ea typeface="Calibri" panose="020F0502020204030204" charset="0"/>
              </a:rPr>
              <a:t>个样本数据扩增为近</a:t>
            </a:r>
            <a:r>
              <a:rPr lang="en-US" altLang="zh-CN">
                <a:latin typeface="Calibri" panose="020F0502020204030204" charset="0"/>
                <a:ea typeface="Calibri" panose="020F0502020204030204" charset="0"/>
              </a:rPr>
              <a:t>6000</a:t>
            </a:r>
            <a:r>
              <a:rPr lang="zh-CN" altLang="en-US">
                <a:latin typeface="Calibri" panose="020F0502020204030204" charset="0"/>
                <a:ea typeface="Calibri" panose="020F0502020204030204" charset="0"/>
              </a:rPr>
              <a:t>个数据，并由此训练了</a:t>
            </a:r>
            <a:r>
              <a:rPr lang="en-US" altLang="zh-CN">
                <a:latin typeface="Calibri" panose="020F0502020204030204" charset="0"/>
                <a:ea typeface="Calibri" panose="020F0502020204030204" charset="0"/>
              </a:rPr>
              <a:t>VIT</a:t>
            </a:r>
            <a:r>
              <a:rPr lang="zh-CN" altLang="en-US">
                <a:latin typeface="Calibri" panose="020F0502020204030204" charset="0"/>
                <a:ea typeface="Calibri" panose="020F0502020204030204" charset="0"/>
              </a:rPr>
              <a:t>模型，取得了不错的</a:t>
            </a:r>
            <a:r>
              <a:rPr lang="zh-CN" altLang="en-US">
                <a:latin typeface="Calibri" panose="020F0502020204030204" charset="0"/>
                <a:ea typeface="Calibri" panose="020F0502020204030204" charset="0"/>
              </a:rPr>
              <a:t>效果</a:t>
            </a:r>
            <a:endParaRPr lang="zh-CN" altLang="en-US">
              <a:latin typeface="Calibri" panose="020F0502020204030204" charset="0"/>
              <a:ea typeface="Calibri" panose="020F0502020204030204" charset="0"/>
            </a:endParaRPr>
          </a:p>
        </p:txBody>
      </p:sp>
      <p:sp>
        <p:nvSpPr>
          <p:cNvPr id="5" name="文本框 4"/>
          <p:cNvSpPr txBox="1"/>
          <p:nvPr/>
        </p:nvSpPr>
        <p:spPr>
          <a:xfrm>
            <a:off x="5955665" y="2259965"/>
            <a:ext cx="4401820" cy="3415030"/>
          </a:xfrm>
          <a:prstGeom prst="rect">
            <a:avLst/>
          </a:prstGeom>
          <a:noFill/>
        </p:spPr>
        <p:txBody>
          <a:bodyPr wrap="square" rtlCol="0">
            <a:spAutoFit/>
          </a:bodyPr>
          <a:p>
            <a:r>
              <a:rPr lang="zh-CN" altLang="en-US">
                <a:latin typeface="Calibri" panose="020F0502020204030204" charset="0"/>
                <a:ea typeface="Calibri" panose="020F0502020204030204" charset="0"/>
              </a:rPr>
              <a:t>②结合其他模态数据：</a:t>
            </a:r>
            <a:r>
              <a:rPr lang="en-US" altLang="zh-CN">
                <a:latin typeface="Calibri" panose="020F0502020204030204" charset="0"/>
                <a:ea typeface="Calibri" panose="020F0502020204030204" charset="0"/>
              </a:rPr>
              <a:t>ABIDE</a:t>
            </a:r>
            <a:r>
              <a:rPr lang="zh-CN" altLang="en-US">
                <a:latin typeface="Calibri" panose="020F0502020204030204" charset="0"/>
                <a:ea typeface="Calibri" panose="020F0502020204030204" charset="0"/>
              </a:rPr>
              <a:t>提供的不只有</a:t>
            </a:r>
            <a:r>
              <a:rPr lang="en-US" altLang="zh-CN">
                <a:latin typeface="Calibri" panose="020F0502020204030204" charset="0"/>
                <a:ea typeface="Calibri" panose="020F0502020204030204" charset="0"/>
              </a:rPr>
              <a:t>ROI</a:t>
            </a:r>
            <a:r>
              <a:rPr lang="zh-CN" altLang="en-US">
                <a:latin typeface="Calibri" panose="020F0502020204030204" charset="0"/>
                <a:ea typeface="Calibri" panose="020F0502020204030204" charset="0"/>
              </a:rPr>
              <a:t>时间序列，还有各种</a:t>
            </a:r>
            <a:r>
              <a:rPr lang="en-US" altLang="zh-CN">
                <a:latin typeface="Calibri" panose="020F0502020204030204" charset="0"/>
                <a:ea typeface="Calibri" panose="020F0502020204030204" charset="0"/>
              </a:rPr>
              <a:t>MRI</a:t>
            </a:r>
            <a:r>
              <a:rPr lang="zh-CN" altLang="en-US">
                <a:latin typeface="Calibri" panose="020F0502020204030204" charset="0"/>
                <a:ea typeface="Calibri" panose="020F0502020204030204" charset="0"/>
              </a:rPr>
              <a:t>图像的</a:t>
            </a:r>
            <a:r>
              <a:rPr lang="en-US" altLang="zh-CN">
                <a:latin typeface="Calibri" panose="020F0502020204030204" charset="0"/>
                <a:ea typeface="Calibri" panose="020F0502020204030204" charset="0"/>
              </a:rPr>
              <a:t>3D</a:t>
            </a:r>
            <a:r>
              <a:rPr lang="zh-CN" altLang="en-US">
                <a:latin typeface="Calibri" panose="020F0502020204030204" charset="0"/>
                <a:ea typeface="Calibri" panose="020F0502020204030204" charset="0"/>
              </a:rPr>
              <a:t>数据，可以设计对</a:t>
            </a:r>
            <a:r>
              <a:rPr lang="en-US" altLang="zh-CN">
                <a:latin typeface="Calibri" panose="020F0502020204030204" charset="0"/>
                <a:ea typeface="Calibri" panose="020F0502020204030204" charset="0"/>
              </a:rPr>
              <a:t>3DMRI</a:t>
            </a:r>
            <a:r>
              <a:rPr lang="zh-CN" altLang="en-US">
                <a:latin typeface="Calibri" panose="020F0502020204030204" charset="0"/>
                <a:ea typeface="Calibri" panose="020F0502020204030204" charset="0"/>
              </a:rPr>
              <a:t>数据的特征提取模型，抽取</a:t>
            </a:r>
            <a:r>
              <a:rPr lang="en-US" altLang="zh-CN">
                <a:latin typeface="Calibri" panose="020F0502020204030204" charset="0"/>
                <a:ea typeface="Calibri" panose="020F0502020204030204" charset="0"/>
              </a:rPr>
              <a:t>3D</a:t>
            </a:r>
            <a:r>
              <a:rPr lang="zh-CN" altLang="en-US">
                <a:latin typeface="Calibri" panose="020F0502020204030204" charset="0"/>
                <a:ea typeface="Calibri" panose="020F0502020204030204" charset="0"/>
              </a:rPr>
              <a:t>特征，与</a:t>
            </a:r>
            <a:r>
              <a:rPr lang="en-US" altLang="zh-CN">
                <a:latin typeface="Calibri" panose="020F0502020204030204" charset="0"/>
                <a:ea typeface="Calibri" panose="020F0502020204030204" charset="0"/>
              </a:rPr>
              <a:t>FC</a:t>
            </a:r>
            <a:r>
              <a:rPr lang="zh-CN" altLang="en-US">
                <a:latin typeface="Calibri" panose="020F0502020204030204" charset="0"/>
                <a:ea typeface="Calibri" panose="020F0502020204030204" charset="0"/>
              </a:rPr>
              <a:t>特征一起进行</a:t>
            </a:r>
            <a:r>
              <a:rPr lang="zh-CN" altLang="en-US">
                <a:latin typeface="Calibri" panose="020F0502020204030204" charset="0"/>
                <a:ea typeface="Calibri" panose="020F0502020204030204" charset="0"/>
              </a:rPr>
              <a:t>判别。</a:t>
            </a:r>
            <a:endParaRPr lang="zh-CN" altLang="en-US">
              <a:latin typeface="Calibri" panose="020F0502020204030204" charset="0"/>
              <a:ea typeface="Calibri" panose="020F0502020204030204" charset="0"/>
            </a:endParaRPr>
          </a:p>
          <a:p>
            <a:r>
              <a:rPr lang="zh-CN" altLang="en-US">
                <a:latin typeface="Calibri" panose="020F0502020204030204" charset="0"/>
                <a:ea typeface="Calibri" panose="020F0502020204030204" charset="0"/>
              </a:rPr>
              <a:t>我也进行了类似的研究，针对</a:t>
            </a:r>
            <a:r>
              <a:rPr lang="en-US" altLang="zh-CN">
                <a:latin typeface="Calibri" panose="020F0502020204030204" charset="0"/>
                <a:ea typeface="Calibri" panose="020F0502020204030204" charset="0"/>
              </a:rPr>
              <a:t>ALFF-3DfMRI</a:t>
            </a:r>
            <a:r>
              <a:rPr lang="zh-CN" altLang="en-US">
                <a:latin typeface="Calibri" panose="020F0502020204030204" charset="0"/>
                <a:ea typeface="Calibri" panose="020F0502020204030204" charset="0"/>
              </a:rPr>
              <a:t>设计了一个基于自注意力的</a:t>
            </a:r>
            <a:r>
              <a:rPr lang="en-US" altLang="zh-CN">
                <a:latin typeface="Calibri" panose="020F0502020204030204" charset="0"/>
                <a:ea typeface="Calibri" panose="020F0502020204030204" charset="0"/>
              </a:rPr>
              <a:t>3DCNN</a:t>
            </a:r>
            <a:r>
              <a:rPr lang="zh-CN" altLang="en-US">
                <a:latin typeface="Calibri" panose="020F0502020204030204" charset="0"/>
                <a:ea typeface="Calibri" panose="020F0502020204030204" charset="0"/>
              </a:rPr>
              <a:t>模型，并取得了不错的效果。但将</a:t>
            </a:r>
            <a:r>
              <a:rPr lang="en-US" altLang="zh-CN">
                <a:latin typeface="Calibri" panose="020F0502020204030204" charset="0"/>
                <a:ea typeface="Calibri" panose="020F0502020204030204" charset="0"/>
              </a:rPr>
              <a:t>3D</a:t>
            </a:r>
            <a:r>
              <a:rPr lang="zh-CN" altLang="en-US">
                <a:latin typeface="Calibri" panose="020F0502020204030204" charset="0"/>
                <a:ea typeface="Calibri" panose="020F0502020204030204" charset="0"/>
              </a:rPr>
              <a:t>特征与</a:t>
            </a:r>
            <a:r>
              <a:rPr lang="en-US" altLang="zh-CN">
                <a:latin typeface="Calibri" panose="020F0502020204030204" charset="0"/>
                <a:ea typeface="Calibri" panose="020F0502020204030204" charset="0"/>
              </a:rPr>
              <a:t>FC</a:t>
            </a:r>
            <a:r>
              <a:rPr lang="zh-CN" altLang="en-US">
                <a:latin typeface="Calibri" panose="020F0502020204030204" charset="0"/>
                <a:ea typeface="Calibri" panose="020F0502020204030204" charset="0"/>
              </a:rPr>
              <a:t>整合之后，</a:t>
            </a:r>
            <a:r>
              <a:rPr lang="en-US" altLang="zh-CN">
                <a:latin typeface="Calibri" panose="020F0502020204030204" charset="0"/>
                <a:ea typeface="Calibri" panose="020F0502020204030204" charset="0"/>
              </a:rPr>
              <a:t> </a:t>
            </a:r>
            <a:r>
              <a:rPr lang="zh-CN" altLang="en-US">
                <a:latin typeface="Calibri" panose="020F0502020204030204" charset="0"/>
                <a:ea typeface="Calibri" panose="020F0502020204030204" charset="0"/>
              </a:rPr>
              <a:t>准确率不增反降，调整也</a:t>
            </a:r>
            <a:r>
              <a:rPr lang="zh-CN" altLang="en-US">
                <a:latin typeface="Calibri" panose="020F0502020204030204" charset="0"/>
                <a:ea typeface="Calibri" panose="020F0502020204030204" charset="0"/>
              </a:rPr>
              <a:t>无果。</a:t>
            </a:r>
            <a:endParaRPr lang="zh-CN" altLang="en-US">
              <a:latin typeface="Calibri" panose="020F0502020204030204" charset="0"/>
              <a:ea typeface="Calibri" panose="020F0502020204030204" charset="0"/>
            </a:endParaRPr>
          </a:p>
          <a:p>
            <a:r>
              <a:rPr lang="zh-CN" altLang="en-US">
                <a:latin typeface="Calibri" panose="020F0502020204030204" charset="0"/>
                <a:ea typeface="Calibri" panose="020F0502020204030204" charset="0"/>
              </a:rPr>
              <a:t>分析应该是两个模型收敛速度相差过大的原因，但是由于算力</a:t>
            </a:r>
            <a:r>
              <a:rPr lang="zh-CN" altLang="en-US">
                <a:latin typeface="Calibri" panose="020F0502020204030204" charset="0"/>
                <a:ea typeface="Calibri" panose="020F0502020204030204" charset="0"/>
              </a:rPr>
              <a:t>原因，解决</a:t>
            </a:r>
            <a:r>
              <a:rPr lang="zh-CN" altLang="en-US">
                <a:latin typeface="Calibri" panose="020F0502020204030204" charset="0"/>
                <a:ea typeface="Calibri" panose="020F0502020204030204" charset="0"/>
              </a:rPr>
              <a:t>未果。</a:t>
            </a:r>
            <a:endParaRPr lang="zh-CN" altLang="en-US">
              <a:latin typeface="Calibri" panose="020F0502020204030204" charset="0"/>
              <a:ea typeface="Calibri" panose="020F0502020204030204" charset="0"/>
            </a:endParaRPr>
          </a:p>
          <a:p>
            <a:r>
              <a:rPr lang="zh-CN" altLang="en-US">
                <a:latin typeface="Calibri" panose="020F0502020204030204" charset="0"/>
                <a:ea typeface="Calibri" panose="020F0502020204030204" charset="0"/>
              </a:rPr>
              <a:t>后续如果有机会继续，我可能会按照这个方向</a:t>
            </a:r>
            <a:r>
              <a:rPr lang="zh-CN" altLang="en-US">
                <a:latin typeface="Calibri" panose="020F0502020204030204" charset="0"/>
                <a:ea typeface="Calibri" panose="020F0502020204030204" charset="0"/>
              </a:rPr>
              <a:t>继续做。</a:t>
            </a:r>
            <a:endParaRPr lang="zh-CN" altLang="en-US">
              <a:latin typeface="Calibri" panose="020F0502020204030204" charset="0"/>
              <a:ea typeface="Calibri" panose="020F0502020204030204" charset="0"/>
            </a:endParaRPr>
          </a:p>
        </p:txBody>
      </p:sp>
      <p:sp>
        <p:nvSpPr>
          <p:cNvPr id="9" name="文本框 8"/>
          <p:cNvSpPr txBox="1"/>
          <p:nvPr/>
        </p:nvSpPr>
        <p:spPr>
          <a:xfrm>
            <a:off x="915670" y="4220210"/>
            <a:ext cx="4401820" cy="2306955"/>
          </a:xfrm>
          <a:prstGeom prst="rect">
            <a:avLst/>
          </a:prstGeom>
          <a:noFill/>
        </p:spPr>
        <p:txBody>
          <a:bodyPr wrap="square" rtlCol="0">
            <a:spAutoFit/>
          </a:bodyPr>
          <a:p>
            <a:r>
              <a:rPr lang="zh-CN" altLang="en-US">
                <a:latin typeface="Calibri" panose="020F0502020204030204" charset="0"/>
                <a:ea typeface="Calibri" panose="020F0502020204030204" charset="0"/>
              </a:rPr>
              <a:t>③利用先验信息，使用图网络：查阅文献发现，图网络在功能连接领域取得了不错的效果，但图网络的构建往往是根据</a:t>
            </a:r>
            <a:r>
              <a:rPr lang="en-US" altLang="zh-CN">
                <a:latin typeface="Calibri" panose="020F0502020204030204" charset="0"/>
                <a:ea typeface="Calibri" panose="020F0502020204030204" charset="0"/>
              </a:rPr>
              <a:t>FC</a:t>
            </a:r>
            <a:r>
              <a:rPr lang="zh-CN" altLang="en-US">
                <a:latin typeface="Calibri" panose="020F0502020204030204" charset="0"/>
                <a:ea typeface="Calibri" panose="020F0502020204030204" charset="0"/>
              </a:rPr>
              <a:t>预处理模版，最常见的如</a:t>
            </a:r>
            <a:r>
              <a:rPr lang="en-US" altLang="zh-CN">
                <a:latin typeface="Calibri" panose="020F0502020204030204" charset="0"/>
                <a:ea typeface="Calibri" panose="020F0502020204030204" charset="0"/>
              </a:rPr>
              <a:t>AAL</a:t>
            </a:r>
            <a:r>
              <a:rPr lang="zh-CN" altLang="en-US">
                <a:latin typeface="Calibri" panose="020F0502020204030204" charset="0"/>
                <a:ea typeface="Calibri" panose="020F0502020204030204" charset="0"/>
              </a:rPr>
              <a:t>构建图网络。因此除了需要先验知识这个难点以外，可能会存在多模态数据整合困难的问题。但如果成功克服，相信会让</a:t>
            </a:r>
            <a:r>
              <a:rPr lang="en-US" altLang="zh-CN">
                <a:latin typeface="Calibri" panose="020F0502020204030204" charset="0"/>
                <a:ea typeface="Calibri" panose="020F0502020204030204" charset="0"/>
              </a:rPr>
              <a:t>ASD</a:t>
            </a:r>
            <a:r>
              <a:rPr lang="zh-CN" altLang="en-US">
                <a:latin typeface="Calibri" panose="020F0502020204030204" charset="0"/>
                <a:ea typeface="Calibri" panose="020F0502020204030204" charset="0"/>
              </a:rPr>
              <a:t>诊断的准确率上升一个</a:t>
            </a:r>
            <a:r>
              <a:rPr lang="zh-CN" altLang="en-US">
                <a:latin typeface="Calibri" panose="020F0502020204030204" charset="0"/>
                <a:ea typeface="Calibri" panose="020F0502020204030204" charset="0"/>
              </a:rPr>
              <a:t>新台阶。</a:t>
            </a:r>
            <a:endParaRPr lang="zh-CN" altLang="en-US">
              <a:latin typeface="Calibri" panose="020F0502020204030204" charset="0"/>
              <a:ea typeface="Calibri" panose="020F0502020204030204" charset="0"/>
            </a:endParaRPr>
          </a:p>
        </p:txBody>
      </p:sp>
      <p:pic>
        <p:nvPicPr>
          <p:cNvPr id="11" name="图片 10" descr="截屏2023-05-23 08.04.10"/>
          <p:cNvPicPr>
            <a:picLocks noChangeAspect="1"/>
          </p:cNvPicPr>
          <p:nvPr/>
        </p:nvPicPr>
        <p:blipFill>
          <a:blip r:embed="rId1"/>
          <a:stretch>
            <a:fillRect/>
          </a:stretch>
        </p:blipFill>
        <p:spPr>
          <a:xfrm>
            <a:off x="763905" y="1212215"/>
            <a:ext cx="4553585" cy="5283200"/>
          </a:xfrm>
          <a:prstGeom prst="rect">
            <a:avLst/>
          </a:prstGeom>
        </p:spPr>
      </p:pic>
      <p:pic>
        <p:nvPicPr>
          <p:cNvPr id="13" name="图片 12" descr="截屏2023-05-23 08.25.42"/>
          <p:cNvPicPr>
            <a:picLocks noChangeAspect="1"/>
          </p:cNvPicPr>
          <p:nvPr/>
        </p:nvPicPr>
        <p:blipFill>
          <a:blip r:embed="rId2"/>
          <a:srcRect b="4891"/>
          <a:stretch>
            <a:fillRect/>
          </a:stretch>
        </p:blipFill>
        <p:spPr>
          <a:xfrm>
            <a:off x="5485765" y="3874135"/>
            <a:ext cx="4316730" cy="2482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3577" y="479726"/>
            <a:ext cx="11224846" cy="5898549"/>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2910" y="714047"/>
            <a:ext cx="10766180" cy="5431175"/>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40089" y="2495714"/>
            <a:ext cx="8502556" cy="1106805"/>
          </a:xfrm>
          <a:prstGeom prst="rect">
            <a:avLst/>
          </a:prstGeom>
          <a:noFill/>
        </p:spPr>
        <p:txBody>
          <a:bodyPr wrap="square" rtlCol="0">
            <a:spAutoFit/>
          </a:bodyPr>
          <a:lstStyle/>
          <a:p>
            <a:pPr algn="dist"/>
            <a:r>
              <a:rPr lang="zh-CN" altLang="en-US" sz="6600" dirty="0">
                <a:solidFill>
                  <a:srgbClr val="658189"/>
                </a:solidFill>
                <a:latin typeface="汉仪大宋简" panose="02010600000101010101" pitchFamily="2" charset="-122"/>
                <a:ea typeface="汉仪大宋简" panose="02010600000101010101" pitchFamily="2" charset="-122"/>
              </a:rPr>
              <a:t>感谢</a:t>
            </a:r>
            <a:r>
              <a:rPr lang="zh-CN" altLang="en-US" sz="6600" dirty="0">
                <a:solidFill>
                  <a:srgbClr val="658189"/>
                </a:solidFill>
                <a:latin typeface="汉仪大宋简" panose="02010600000101010101" pitchFamily="2" charset="-122"/>
                <a:ea typeface="汉仪大宋简" panose="02010600000101010101" pitchFamily="2" charset="-122"/>
              </a:rPr>
              <a:t>各位老师指导</a:t>
            </a:r>
            <a:endParaRPr lang="zh-CN" altLang="en-US" sz="6600" dirty="0">
              <a:solidFill>
                <a:srgbClr val="658189"/>
              </a:solidFill>
              <a:latin typeface="汉仪大宋简" panose="02010600000101010101" pitchFamily="2" charset="-122"/>
              <a:ea typeface="汉仪大宋简" panose="02010600000101010101" pitchFamily="2" charset="-122"/>
            </a:endParaRPr>
          </a:p>
        </p:txBody>
      </p:sp>
      <p:sp>
        <p:nvSpPr>
          <p:cNvPr id="16" name="Oval 21"/>
          <p:cNvSpPr/>
          <p:nvPr/>
        </p:nvSpPr>
        <p:spPr>
          <a:xfrm>
            <a:off x="6386579" y="4847742"/>
            <a:ext cx="226533" cy="285957"/>
          </a:xfrm>
          <a:custGeom>
            <a:avLst/>
            <a:gdLst>
              <a:gd name="connsiteX0" fmla="*/ 313224 w 481752"/>
              <a:gd name="connsiteY0" fmla="*/ 359983 h 608123"/>
              <a:gd name="connsiteX1" fmla="*/ 389955 w 481752"/>
              <a:gd name="connsiteY1" fmla="*/ 407549 h 608123"/>
              <a:gd name="connsiteX2" fmla="*/ 466218 w 481752"/>
              <a:gd name="connsiteY2" fmla="*/ 510414 h 608123"/>
              <a:gd name="connsiteX3" fmla="*/ 467391 w 481752"/>
              <a:gd name="connsiteY3" fmla="*/ 597813 h 608123"/>
              <a:gd name="connsiteX4" fmla="*/ 466452 w 481752"/>
              <a:gd name="connsiteY4" fmla="*/ 598516 h 608123"/>
              <a:gd name="connsiteX5" fmla="*/ 461055 w 481752"/>
              <a:gd name="connsiteY5" fmla="*/ 602968 h 608123"/>
              <a:gd name="connsiteX6" fmla="*/ 354757 w 481752"/>
              <a:gd name="connsiteY6" fmla="*/ 606249 h 608123"/>
              <a:gd name="connsiteX7" fmla="*/ 240012 w 481752"/>
              <a:gd name="connsiteY7" fmla="*/ 599688 h 608123"/>
              <a:gd name="connsiteX8" fmla="*/ 113065 w 481752"/>
              <a:gd name="connsiteY8" fmla="*/ 599454 h 608123"/>
              <a:gd name="connsiteX9" fmla="*/ 4655 w 481752"/>
              <a:gd name="connsiteY9" fmla="*/ 589847 h 608123"/>
              <a:gd name="connsiteX10" fmla="*/ 2543 w 481752"/>
              <a:gd name="connsiteY10" fmla="*/ 577662 h 608123"/>
              <a:gd name="connsiteX11" fmla="*/ 28824 w 481752"/>
              <a:gd name="connsiteY11" fmla="*/ 465425 h 608123"/>
              <a:gd name="connsiteX12" fmla="*/ 117289 w 481752"/>
              <a:gd name="connsiteY12" fmla="*/ 372168 h 608123"/>
              <a:gd name="connsiteX13" fmla="*/ 184399 w 481752"/>
              <a:gd name="connsiteY13" fmla="*/ 386695 h 608123"/>
              <a:gd name="connsiteX14" fmla="*/ 251041 w 481752"/>
              <a:gd name="connsiteY14" fmla="*/ 500104 h 608123"/>
              <a:gd name="connsiteX15" fmla="*/ 285066 w 481752"/>
              <a:gd name="connsiteY15" fmla="*/ 410830 h 608123"/>
              <a:gd name="connsiteX16" fmla="*/ 313224 w 481752"/>
              <a:gd name="connsiteY16" fmla="*/ 359983 h 608123"/>
              <a:gd name="connsiteX17" fmla="*/ 272410 w 481752"/>
              <a:gd name="connsiteY17" fmla="*/ 257285 h 608123"/>
              <a:gd name="connsiteX18" fmla="*/ 281531 w 481752"/>
              <a:gd name="connsiteY18" fmla="*/ 266250 h 608123"/>
              <a:gd name="connsiteX19" fmla="*/ 193782 w 481752"/>
              <a:gd name="connsiteY19" fmla="*/ 266250 h 608123"/>
              <a:gd name="connsiteX20" fmla="*/ 207859 w 481752"/>
              <a:gd name="connsiteY20" fmla="*/ 264375 h 608123"/>
              <a:gd name="connsiteX21" fmla="*/ 236014 w 481752"/>
              <a:gd name="connsiteY21" fmla="*/ 288048 h 608123"/>
              <a:gd name="connsiteX22" fmla="*/ 262761 w 481752"/>
              <a:gd name="connsiteY22" fmla="*/ 266250 h 608123"/>
              <a:gd name="connsiteX23" fmla="*/ 272410 w 481752"/>
              <a:gd name="connsiteY23" fmla="*/ 257285 h 608123"/>
              <a:gd name="connsiteX24" fmla="*/ 171247 w 481752"/>
              <a:gd name="connsiteY24" fmla="*/ 214915 h 608123"/>
              <a:gd name="connsiteX25" fmla="*/ 184629 w 481752"/>
              <a:gd name="connsiteY25" fmla="*/ 215150 h 608123"/>
              <a:gd name="connsiteX26" fmla="*/ 184629 w 481752"/>
              <a:gd name="connsiteY26" fmla="*/ 228999 h 608123"/>
              <a:gd name="connsiteX27" fmla="*/ 173830 w 481752"/>
              <a:gd name="connsiteY27" fmla="*/ 233694 h 608123"/>
              <a:gd name="connsiteX28" fmla="*/ 164204 w 481752"/>
              <a:gd name="connsiteY28" fmla="*/ 224070 h 608123"/>
              <a:gd name="connsiteX29" fmla="*/ 171247 w 481752"/>
              <a:gd name="connsiteY29" fmla="*/ 214915 h 608123"/>
              <a:gd name="connsiteX30" fmla="*/ 299584 w 481752"/>
              <a:gd name="connsiteY30" fmla="*/ 213237 h 608123"/>
              <a:gd name="connsiteX31" fmla="*/ 305053 w 481752"/>
              <a:gd name="connsiteY31" fmla="*/ 221945 h 608123"/>
              <a:gd name="connsiteX32" fmla="*/ 286941 w 481752"/>
              <a:gd name="connsiteY32" fmla="*/ 227340 h 608123"/>
              <a:gd name="connsiteX33" fmla="*/ 285295 w 481752"/>
              <a:gd name="connsiteY33" fmla="*/ 224056 h 608123"/>
              <a:gd name="connsiteX34" fmla="*/ 288353 w 481752"/>
              <a:gd name="connsiteY34" fmla="*/ 214908 h 608123"/>
              <a:gd name="connsiteX35" fmla="*/ 288823 w 481752"/>
              <a:gd name="connsiteY35" fmla="*/ 214439 h 608123"/>
              <a:gd name="connsiteX36" fmla="*/ 289293 w 481752"/>
              <a:gd name="connsiteY36" fmla="*/ 214204 h 608123"/>
              <a:gd name="connsiteX37" fmla="*/ 289529 w 481752"/>
              <a:gd name="connsiteY37" fmla="*/ 214204 h 608123"/>
              <a:gd name="connsiteX38" fmla="*/ 299584 w 481752"/>
              <a:gd name="connsiteY38" fmla="*/ 213237 h 608123"/>
              <a:gd name="connsiteX39" fmla="*/ 300790 w 481752"/>
              <a:gd name="connsiteY39" fmla="*/ 144092 h 608123"/>
              <a:gd name="connsiteX40" fmla="*/ 279446 w 481752"/>
              <a:gd name="connsiteY40" fmla="*/ 144880 h 608123"/>
              <a:gd name="connsiteX41" fmla="*/ 220310 w 481752"/>
              <a:gd name="connsiteY41" fmla="*/ 180499 h 608123"/>
              <a:gd name="connsiteX42" fmla="*/ 106732 w 481752"/>
              <a:gd name="connsiteY42" fmla="*/ 196434 h 608123"/>
              <a:gd name="connsiteX43" fmla="*/ 133484 w 481752"/>
              <a:gd name="connsiteY43" fmla="*/ 295559 h 608123"/>
              <a:gd name="connsiteX44" fmla="*/ 224065 w 481752"/>
              <a:gd name="connsiteY44" fmla="*/ 338443 h 608123"/>
              <a:gd name="connsiteX45" fmla="*/ 335531 w 481752"/>
              <a:gd name="connsiteY45" fmla="*/ 286889 h 608123"/>
              <a:gd name="connsiteX46" fmla="*/ 355713 w 481752"/>
              <a:gd name="connsiteY46" fmla="*/ 201121 h 608123"/>
              <a:gd name="connsiteX47" fmla="*/ 352897 w 481752"/>
              <a:gd name="connsiteY47" fmla="*/ 197840 h 608123"/>
              <a:gd name="connsiteX48" fmla="*/ 300790 w 481752"/>
              <a:gd name="connsiteY48" fmla="*/ 144092 h 608123"/>
              <a:gd name="connsiteX49" fmla="*/ 217259 w 481752"/>
              <a:gd name="connsiteY49" fmla="*/ 2168 h 608123"/>
              <a:gd name="connsiteX50" fmla="*/ 428928 w 481752"/>
              <a:gd name="connsiteY50" fmla="*/ 303292 h 608123"/>
              <a:gd name="connsiteX51" fmla="*/ 427051 w 481752"/>
              <a:gd name="connsiteY51" fmla="*/ 307276 h 608123"/>
              <a:gd name="connsiteX52" fmla="*/ 420950 w 481752"/>
              <a:gd name="connsiteY52" fmla="*/ 313603 h 608123"/>
              <a:gd name="connsiteX53" fmla="*/ 381526 w 481752"/>
              <a:gd name="connsiteY53" fmla="*/ 314072 h 608123"/>
              <a:gd name="connsiteX54" fmla="*/ 341867 w 481752"/>
              <a:gd name="connsiteY54" fmla="*/ 310791 h 608123"/>
              <a:gd name="connsiteX55" fmla="*/ 339521 w 481752"/>
              <a:gd name="connsiteY55" fmla="*/ 309385 h 608123"/>
              <a:gd name="connsiteX56" fmla="*/ 331542 w 481752"/>
              <a:gd name="connsiteY56" fmla="*/ 316884 h 608123"/>
              <a:gd name="connsiteX57" fmla="*/ 210219 w 481752"/>
              <a:gd name="connsiteY57" fmla="*/ 354847 h 608123"/>
              <a:gd name="connsiteX58" fmla="*/ 122689 w 481752"/>
              <a:gd name="connsiteY58" fmla="*/ 309619 h 608123"/>
              <a:gd name="connsiteX59" fmla="*/ 97345 w 481752"/>
              <a:gd name="connsiteY59" fmla="*/ 312666 h 608123"/>
              <a:gd name="connsiteX60" fmla="*/ 52758 w 481752"/>
              <a:gd name="connsiteY60" fmla="*/ 311260 h 608123"/>
              <a:gd name="connsiteX61" fmla="*/ 48065 w 481752"/>
              <a:gd name="connsiteY61" fmla="*/ 306339 h 608123"/>
              <a:gd name="connsiteX62" fmla="*/ 47126 w 481752"/>
              <a:gd name="connsiteY62" fmla="*/ 304933 h 608123"/>
              <a:gd name="connsiteX63" fmla="*/ 64961 w 481752"/>
              <a:gd name="connsiteY63" fmla="*/ 114650 h 608123"/>
              <a:gd name="connsiteX64" fmla="*/ 217259 w 481752"/>
              <a:gd name="connsiteY64" fmla="*/ 2168 h 60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1752" h="608123">
                <a:moveTo>
                  <a:pt x="313224" y="359983"/>
                </a:moveTo>
                <a:cubicBezTo>
                  <a:pt x="339740" y="348502"/>
                  <a:pt x="372826" y="390210"/>
                  <a:pt x="389955" y="407549"/>
                </a:cubicBezTo>
                <a:cubicBezTo>
                  <a:pt x="419287" y="437542"/>
                  <a:pt x="447680" y="472455"/>
                  <a:pt x="466218" y="510414"/>
                </a:cubicBezTo>
                <a:cubicBezTo>
                  <a:pt x="479124" y="536891"/>
                  <a:pt x="492968" y="574148"/>
                  <a:pt x="467391" y="597813"/>
                </a:cubicBezTo>
                <a:cubicBezTo>
                  <a:pt x="466922" y="598048"/>
                  <a:pt x="466687" y="598282"/>
                  <a:pt x="466452" y="598516"/>
                </a:cubicBezTo>
                <a:cubicBezTo>
                  <a:pt x="465514" y="600625"/>
                  <a:pt x="463871" y="602265"/>
                  <a:pt x="461055" y="602968"/>
                </a:cubicBezTo>
                <a:cubicBezTo>
                  <a:pt x="427265" y="610935"/>
                  <a:pt x="389017" y="607655"/>
                  <a:pt x="354757" y="606249"/>
                </a:cubicBezTo>
                <a:cubicBezTo>
                  <a:pt x="316509" y="604608"/>
                  <a:pt x="278261" y="601797"/>
                  <a:pt x="240012" y="599688"/>
                </a:cubicBezTo>
                <a:cubicBezTo>
                  <a:pt x="197540" y="597345"/>
                  <a:pt x="155537" y="598751"/>
                  <a:pt x="113065" y="599454"/>
                </a:cubicBezTo>
                <a:cubicBezTo>
                  <a:pt x="76928" y="600157"/>
                  <a:pt x="39384" y="601094"/>
                  <a:pt x="4655" y="589847"/>
                </a:cubicBezTo>
                <a:cubicBezTo>
                  <a:pt x="-742" y="588206"/>
                  <a:pt x="-1446" y="580474"/>
                  <a:pt x="2543" y="577662"/>
                </a:cubicBezTo>
                <a:cubicBezTo>
                  <a:pt x="-5435" y="538766"/>
                  <a:pt x="7940" y="498464"/>
                  <a:pt x="28824" y="465425"/>
                </a:cubicBezTo>
                <a:cubicBezTo>
                  <a:pt x="50647" y="430981"/>
                  <a:pt x="80917" y="392319"/>
                  <a:pt x="117289" y="372168"/>
                </a:cubicBezTo>
                <a:cubicBezTo>
                  <a:pt x="144274" y="357406"/>
                  <a:pt x="166566" y="360452"/>
                  <a:pt x="184399" y="386695"/>
                </a:cubicBezTo>
                <a:cubicBezTo>
                  <a:pt x="209038" y="423014"/>
                  <a:pt x="226168" y="463785"/>
                  <a:pt x="251041" y="500104"/>
                </a:cubicBezTo>
                <a:cubicBezTo>
                  <a:pt x="267701" y="473158"/>
                  <a:pt x="273568" y="440119"/>
                  <a:pt x="285066" y="410830"/>
                </a:cubicBezTo>
                <a:cubicBezTo>
                  <a:pt x="290697" y="397005"/>
                  <a:pt x="297502" y="366779"/>
                  <a:pt x="313224" y="359983"/>
                </a:cubicBezTo>
                <a:close/>
                <a:moveTo>
                  <a:pt x="272410" y="257285"/>
                </a:moveTo>
                <a:cubicBezTo>
                  <a:pt x="277074" y="257285"/>
                  <a:pt x="281649" y="260274"/>
                  <a:pt x="281531" y="266250"/>
                </a:cubicBezTo>
                <a:cubicBezTo>
                  <a:pt x="280124" y="319923"/>
                  <a:pt x="188620" y="318048"/>
                  <a:pt x="193782" y="266250"/>
                </a:cubicBezTo>
                <a:cubicBezTo>
                  <a:pt x="194486" y="258516"/>
                  <a:pt x="205513" y="256172"/>
                  <a:pt x="207859" y="264375"/>
                </a:cubicBezTo>
                <a:cubicBezTo>
                  <a:pt x="211613" y="277735"/>
                  <a:pt x="221233" y="287813"/>
                  <a:pt x="236014" y="288048"/>
                </a:cubicBezTo>
                <a:cubicBezTo>
                  <a:pt x="250092" y="288048"/>
                  <a:pt x="262058" y="281485"/>
                  <a:pt x="262761" y="266250"/>
                </a:cubicBezTo>
                <a:cubicBezTo>
                  <a:pt x="262996" y="260274"/>
                  <a:pt x="267747" y="257285"/>
                  <a:pt x="272410" y="257285"/>
                </a:cubicBezTo>
                <a:close/>
                <a:moveTo>
                  <a:pt x="171247" y="214915"/>
                </a:moveTo>
                <a:cubicBezTo>
                  <a:pt x="175003" y="211394"/>
                  <a:pt x="181107" y="211394"/>
                  <a:pt x="184629" y="215150"/>
                </a:cubicBezTo>
                <a:cubicBezTo>
                  <a:pt x="188385" y="218906"/>
                  <a:pt x="188620" y="225243"/>
                  <a:pt x="184629" y="228999"/>
                </a:cubicBezTo>
                <a:cubicBezTo>
                  <a:pt x="181577" y="232051"/>
                  <a:pt x="178290" y="233224"/>
                  <a:pt x="173830" y="233694"/>
                </a:cubicBezTo>
                <a:cubicBezTo>
                  <a:pt x="168665" y="234398"/>
                  <a:pt x="164204" y="228999"/>
                  <a:pt x="164204" y="224070"/>
                </a:cubicBezTo>
                <a:cubicBezTo>
                  <a:pt x="164204" y="219140"/>
                  <a:pt x="167256" y="216089"/>
                  <a:pt x="171247" y="214915"/>
                </a:cubicBezTo>
                <a:close/>
                <a:moveTo>
                  <a:pt x="299584" y="213237"/>
                </a:moveTo>
                <a:cubicBezTo>
                  <a:pt x="302701" y="214615"/>
                  <a:pt x="305053" y="217606"/>
                  <a:pt x="305053" y="221945"/>
                </a:cubicBezTo>
                <a:cubicBezTo>
                  <a:pt x="305053" y="231797"/>
                  <a:pt x="291881" y="235315"/>
                  <a:pt x="286941" y="227340"/>
                </a:cubicBezTo>
                <a:cubicBezTo>
                  <a:pt x="286000" y="226402"/>
                  <a:pt x="285530" y="225463"/>
                  <a:pt x="285295" y="224056"/>
                </a:cubicBezTo>
                <a:cubicBezTo>
                  <a:pt x="284589" y="220537"/>
                  <a:pt x="285530" y="217254"/>
                  <a:pt x="288353" y="214908"/>
                </a:cubicBezTo>
                <a:cubicBezTo>
                  <a:pt x="288588" y="214908"/>
                  <a:pt x="288823" y="214673"/>
                  <a:pt x="288823" y="214439"/>
                </a:cubicBezTo>
                <a:cubicBezTo>
                  <a:pt x="289058" y="214439"/>
                  <a:pt x="289058" y="214204"/>
                  <a:pt x="289293" y="214204"/>
                </a:cubicBezTo>
                <a:cubicBezTo>
                  <a:pt x="289293" y="214204"/>
                  <a:pt x="289529" y="214204"/>
                  <a:pt x="289529" y="214204"/>
                </a:cubicBezTo>
                <a:cubicBezTo>
                  <a:pt x="292586" y="212093"/>
                  <a:pt x="296468" y="211859"/>
                  <a:pt x="299584" y="213237"/>
                </a:cubicBezTo>
                <a:close/>
                <a:moveTo>
                  <a:pt x="300790" y="144092"/>
                </a:moveTo>
                <a:cubicBezTo>
                  <a:pt x="293438" y="141394"/>
                  <a:pt x="286134" y="141189"/>
                  <a:pt x="279446" y="144880"/>
                </a:cubicBezTo>
                <a:cubicBezTo>
                  <a:pt x="259265" y="156128"/>
                  <a:pt x="241195" y="170423"/>
                  <a:pt x="220310" y="180499"/>
                </a:cubicBezTo>
                <a:cubicBezTo>
                  <a:pt x="184171" y="197606"/>
                  <a:pt x="145686" y="206745"/>
                  <a:pt x="106732" y="196434"/>
                </a:cubicBezTo>
                <a:cubicBezTo>
                  <a:pt x="100396" y="233459"/>
                  <a:pt x="106262" y="267673"/>
                  <a:pt x="133484" y="295559"/>
                </a:cubicBezTo>
                <a:cubicBezTo>
                  <a:pt x="156950" y="319462"/>
                  <a:pt x="189334" y="339146"/>
                  <a:pt x="224065" y="338443"/>
                </a:cubicBezTo>
                <a:cubicBezTo>
                  <a:pt x="263958" y="337271"/>
                  <a:pt x="312769" y="322742"/>
                  <a:pt x="335531" y="286889"/>
                </a:cubicBezTo>
                <a:cubicBezTo>
                  <a:pt x="352427" y="260408"/>
                  <a:pt x="354305" y="231350"/>
                  <a:pt x="355713" y="201121"/>
                </a:cubicBezTo>
                <a:cubicBezTo>
                  <a:pt x="354774" y="200418"/>
                  <a:pt x="353601" y="199246"/>
                  <a:pt x="352897" y="197840"/>
                </a:cubicBezTo>
                <a:cubicBezTo>
                  <a:pt x="345329" y="182725"/>
                  <a:pt x="322845" y="152188"/>
                  <a:pt x="300790" y="144092"/>
                </a:cubicBezTo>
                <a:close/>
                <a:moveTo>
                  <a:pt x="217259" y="2168"/>
                </a:moveTo>
                <a:cubicBezTo>
                  <a:pt x="380353" y="-22672"/>
                  <a:pt x="453099" y="171360"/>
                  <a:pt x="428928" y="303292"/>
                </a:cubicBezTo>
                <a:cubicBezTo>
                  <a:pt x="428694" y="304933"/>
                  <a:pt x="427990" y="306339"/>
                  <a:pt x="427051" y="307276"/>
                </a:cubicBezTo>
                <a:cubicBezTo>
                  <a:pt x="426347" y="310322"/>
                  <a:pt x="424235" y="312900"/>
                  <a:pt x="420950" y="313603"/>
                </a:cubicBezTo>
                <a:cubicBezTo>
                  <a:pt x="408043" y="315478"/>
                  <a:pt x="394433" y="314072"/>
                  <a:pt x="381526" y="314072"/>
                </a:cubicBezTo>
                <a:cubicBezTo>
                  <a:pt x="368854" y="313837"/>
                  <a:pt x="354070" y="314775"/>
                  <a:pt x="341867" y="310791"/>
                </a:cubicBezTo>
                <a:cubicBezTo>
                  <a:pt x="340929" y="310557"/>
                  <a:pt x="340225" y="310088"/>
                  <a:pt x="339521" y="309385"/>
                </a:cubicBezTo>
                <a:cubicBezTo>
                  <a:pt x="337174" y="311963"/>
                  <a:pt x="334358" y="314540"/>
                  <a:pt x="331542" y="316884"/>
                </a:cubicBezTo>
                <a:cubicBezTo>
                  <a:pt x="297515" y="344770"/>
                  <a:pt x="254337" y="359299"/>
                  <a:pt x="210219" y="354847"/>
                </a:cubicBezTo>
                <a:cubicBezTo>
                  <a:pt x="179009" y="351566"/>
                  <a:pt x="146625" y="334225"/>
                  <a:pt x="122689" y="309619"/>
                </a:cubicBezTo>
                <a:cubicBezTo>
                  <a:pt x="115180" y="312900"/>
                  <a:pt x="105089" y="312197"/>
                  <a:pt x="97345" y="312666"/>
                </a:cubicBezTo>
                <a:cubicBezTo>
                  <a:pt x="82561" y="313837"/>
                  <a:pt x="67308" y="313603"/>
                  <a:pt x="52758" y="311260"/>
                </a:cubicBezTo>
                <a:cubicBezTo>
                  <a:pt x="49942" y="310791"/>
                  <a:pt x="48300" y="308682"/>
                  <a:pt x="48065" y="306339"/>
                </a:cubicBezTo>
                <a:cubicBezTo>
                  <a:pt x="47596" y="305870"/>
                  <a:pt x="47361" y="305401"/>
                  <a:pt x="47126" y="304933"/>
                </a:cubicBezTo>
                <a:cubicBezTo>
                  <a:pt x="22721" y="244708"/>
                  <a:pt x="35628" y="170891"/>
                  <a:pt x="64961" y="114650"/>
                </a:cubicBezTo>
                <a:cubicBezTo>
                  <a:pt x="97345" y="52551"/>
                  <a:pt x="147094" y="12947"/>
                  <a:pt x="217259" y="21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灯片编号占位符 1"/>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900" y="990600"/>
            <a:ext cx="10744201" cy="4876800"/>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22093" y="1217311"/>
            <a:ext cx="10347813" cy="44233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976208" y="2166904"/>
            <a:ext cx="2239574" cy="461665"/>
          </a:xfrm>
          <a:prstGeom prst="rect">
            <a:avLst/>
          </a:prstGeom>
          <a:solidFill>
            <a:srgbClr val="658189"/>
          </a:solidFill>
        </p:spPr>
        <p:txBody>
          <a:bodyPr wrap="square" rtlCol="0">
            <a:spAutoFit/>
          </a:bodyPr>
          <a:lstStyle/>
          <a:p>
            <a:pPr algn="dist"/>
            <a:r>
              <a:rPr lang="en-US" altLang="zh-CN" sz="2400" b="1" dirty="0">
                <a:solidFill>
                  <a:schemeClr val="bg1"/>
                </a:solidFill>
                <a:latin typeface="等线" pitchFamily="2" charset="-122"/>
                <a:ea typeface="等线" pitchFamily="2" charset="-122"/>
              </a:rPr>
              <a:t>PART.01</a:t>
            </a:r>
            <a:endParaRPr lang="zh-CN" altLang="en-US" sz="2400" b="1" dirty="0">
              <a:solidFill>
                <a:schemeClr val="bg1"/>
              </a:solidFill>
              <a:latin typeface="等线" pitchFamily="2" charset="-122"/>
              <a:ea typeface="等线" pitchFamily="2" charset="-122"/>
            </a:endParaRPr>
          </a:p>
        </p:txBody>
      </p:sp>
      <p:sp>
        <p:nvSpPr>
          <p:cNvPr id="36" name="文本框 35"/>
          <p:cNvSpPr txBox="1"/>
          <p:nvPr/>
        </p:nvSpPr>
        <p:spPr>
          <a:xfrm>
            <a:off x="2238494" y="2908967"/>
            <a:ext cx="7715002" cy="1200329"/>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7200" kern="0" dirty="0">
                <a:solidFill>
                  <a:schemeClr val="tx1">
                    <a:lumMod val="75000"/>
                    <a:lumOff val="25000"/>
                  </a:schemeClr>
                </a:solidFill>
                <a:latin typeface="汉仪大宋简" panose="02010600000101010101" pitchFamily="2" charset="-122"/>
                <a:ea typeface="汉仪大宋简" panose="02010600000101010101" pitchFamily="2" charset="-122"/>
              </a:rPr>
              <a:t>选题背景与意义</a:t>
            </a:r>
            <a:endParaRPr lang="zh-CN" altLang="en-US" sz="72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7" name="文本框 36"/>
          <p:cNvSpPr txBox="1"/>
          <p:nvPr/>
        </p:nvSpPr>
        <p:spPr>
          <a:xfrm>
            <a:off x="3219698" y="4309612"/>
            <a:ext cx="5752594" cy="369332"/>
          </a:xfrm>
          <a:prstGeom prst="rect">
            <a:avLst/>
          </a:prstGeom>
          <a:noFill/>
        </p:spPr>
        <p:txBody>
          <a:bodyPr wrap="square">
            <a:spAutoFit/>
          </a:bodyPr>
          <a:lstStyle/>
          <a:p>
            <a:pPr algn="dist"/>
            <a:r>
              <a:rPr lang="en-US" altLang="zh-CN" dirty="0">
                <a:solidFill>
                  <a:schemeClr val="tx1">
                    <a:lumMod val="75000"/>
                    <a:lumOff val="25000"/>
                  </a:schemeClr>
                </a:solidFill>
              </a:rPr>
              <a:t>Background and significance</a:t>
            </a:r>
            <a:endParaRPr lang="en-US" altLang="zh-CN" dirty="0">
              <a:solidFill>
                <a:schemeClr val="tx1">
                  <a:lumMod val="75000"/>
                  <a:lumOff val="25000"/>
                </a:schemeClr>
              </a:solidFill>
            </a:endParaRPr>
          </a:p>
        </p:txBody>
      </p:sp>
      <p:sp>
        <p:nvSpPr>
          <p:cNvPr id="2" name="灯片编号占位符 1"/>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320" y="153670"/>
            <a:ext cx="11897360" cy="6567170"/>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7256" y="153615"/>
            <a:ext cx="2825875" cy="52322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选题背景与意义</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4" name="矩形 13"/>
          <p:cNvSpPr/>
          <p:nvPr/>
        </p:nvSpPr>
        <p:spPr>
          <a:xfrm>
            <a:off x="6494780" y="1042670"/>
            <a:ext cx="4455160" cy="829945"/>
          </a:xfrm>
          <a:prstGeom prst="rect">
            <a:avLst/>
          </a:prstGeom>
        </p:spPr>
        <p:txBody>
          <a:bodyPr wrap="square">
            <a:spAutoFit/>
          </a:bodyPr>
          <a:lstStyle/>
          <a:p>
            <a:pPr algn="l"/>
            <a:r>
              <a:rPr lang="zh-CN" altLang="en-US" sz="2400" spc="600" dirty="0">
                <a:solidFill>
                  <a:schemeClr val="tx1">
                    <a:lumMod val="75000"/>
                    <a:lumOff val="25000"/>
                  </a:schemeClr>
                </a:solidFill>
                <a:latin typeface="汉仪大宋简" panose="02010600000101010101" pitchFamily="2" charset="-122"/>
                <a:ea typeface="汉仪大宋简" panose="02010600000101010101" pitchFamily="2" charset="-122"/>
              </a:rPr>
              <a:t>为什么自闭症的自动化诊断这么重要？</a:t>
            </a:r>
            <a:endParaRPr lang="zh-CN" altLang="en-US" sz="2400" spc="6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5" name="文本框 14"/>
          <p:cNvSpPr txBox="1"/>
          <p:nvPr/>
        </p:nvSpPr>
        <p:spPr>
          <a:xfrm>
            <a:off x="6142990" y="4732655"/>
            <a:ext cx="5158740" cy="1383665"/>
          </a:xfrm>
          <a:prstGeom prst="rect">
            <a:avLst/>
          </a:prstGeom>
          <a:noFill/>
        </p:spPr>
        <p:txBody>
          <a:bodyPr wrap="square" rtlCol="0">
            <a:spAutoFit/>
          </a:bodyPr>
          <a:lstStyle/>
          <a:p>
            <a:pPr algn="just">
              <a:lnSpc>
                <a:spcPct val="150000"/>
              </a:lnSpc>
            </a:pPr>
            <a:r>
              <a:rPr lang="en-US" altLang="zh-CN" sz="1400" dirty="0">
                <a:solidFill>
                  <a:schemeClr val="tx1">
                    <a:lumMod val="75000"/>
                    <a:lumOff val="25000"/>
                  </a:schemeClr>
                </a:solidFill>
                <a:latin typeface="微软雅黑" pitchFamily="34" charset="-122"/>
                <a:ea typeface="微软雅黑" pitchFamily="34" charset="-122"/>
              </a:rPr>
              <a:t>      ASD</a:t>
            </a:r>
            <a:r>
              <a:rPr lang="zh-CN" altLang="en-US" sz="1400" dirty="0">
                <a:solidFill>
                  <a:schemeClr val="tx1">
                    <a:lumMod val="75000"/>
                    <a:lumOff val="25000"/>
                  </a:schemeClr>
                </a:solidFill>
                <a:latin typeface="微软雅黑" pitchFamily="34" charset="-122"/>
                <a:ea typeface="微软雅黑" pitchFamily="34" charset="-122"/>
              </a:rPr>
              <a:t>的大</a:t>
            </a:r>
            <a:r>
              <a:rPr lang="en-US" altLang="zh-CN" sz="1400" dirty="0" err="1">
                <a:solidFill>
                  <a:schemeClr val="tx1">
                    <a:lumMod val="75000"/>
                    <a:lumOff val="25000"/>
                  </a:schemeClr>
                </a:solidFill>
                <a:latin typeface="微软雅黑" pitchFamily="34" charset="-122"/>
                <a:ea typeface="微软雅黑" pitchFamily="34" charset="-122"/>
              </a:rPr>
              <a:t>部分症状发生在学龄</a:t>
            </a:r>
            <a:r>
              <a:rPr lang="zh-CN" altLang="en-US" sz="1400" dirty="0">
                <a:solidFill>
                  <a:schemeClr val="tx1">
                    <a:lumMod val="75000"/>
                    <a:lumOff val="25000"/>
                  </a:schemeClr>
                </a:solidFill>
                <a:latin typeface="微软雅黑" pitchFamily="34" charset="-122"/>
                <a:ea typeface="微软雅黑" pitchFamily="34" charset="-122"/>
              </a:rPr>
              <a:t>，因此早期自闭症很难被家长或医师发现，原因可能是环境影响、父母缺乏认知、医疗资源不足等。因此发展自动化、低成本自闭症的早期诊断方法是非常有必要的。</a:t>
            </a:r>
            <a:endParaRPr lang="zh-CN" altLang="en-US" sz="1400" dirty="0">
              <a:solidFill>
                <a:schemeClr val="tx1">
                  <a:lumMod val="75000"/>
                  <a:lumOff val="2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1"/>
          <a:stretch>
            <a:fillRect/>
          </a:stretch>
        </p:blipFill>
        <p:spPr>
          <a:xfrm>
            <a:off x="876935" y="3094355"/>
            <a:ext cx="4119880" cy="2818765"/>
          </a:xfrm>
          <a:prstGeom prst="rect">
            <a:avLst/>
          </a:prstGeom>
        </p:spPr>
      </p:pic>
      <p:sp>
        <p:nvSpPr>
          <p:cNvPr id="3" name="矩形 2"/>
          <p:cNvSpPr/>
          <p:nvPr/>
        </p:nvSpPr>
        <p:spPr>
          <a:xfrm>
            <a:off x="961390" y="1042670"/>
            <a:ext cx="4455795" cy="460375"/>
          </a:xfrm>
          <a:prstGeom prst="rect">
            <a:avLst/>
          </a:prstGeom>
        </p:spPr>
        <p:txBody>
          <a:bodyPr wrap="square">
            <a:spAutoFit/>
          </a:bodyPr>
          <a:lstStyle/>
          <a:p>
            <a:pPr algn="l"/>
            <a:r>
              <a:rPr lang="zh-CN" altLang="en-US" sz="2400" spc="600" dirty="0">
                <a:solidFill>
                  <a:schemeClr val="tx1">
                    <a:lumMod val="75000"/>
                    <a:lumOff val="25000"/>
                  </a:schemeClr>
                </a:solidFill>
                <a:latin typeface="汉仪大宋简" panose="02010600000101010101" pitchFamily="2" charset="-122"/>
                <a:ea typeface="汉仪大宋简" panose="02010600000101010101" pitchFamily="2" charset="-122"/>
              </a:rPr>
              <a:t>自闭症是什么？</a:t>
            </a:r>
            <a:endParaRPr lang="zh-CN" altLang="en-US" sz="2400" spc="6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5" name="文本框 4"/>
          <p:cNvSpPr txBox="1"/>
          <p:nvPr/>
        </p:nvSpPr>
        <p:spPr>
          <a:xfrm>
            <a:off x="609600" y="1503045"/>
            <a:ext cx="5158740" cy="1706880"/>
          </a:xfrm>
          <a:prstGeom prst="rect">
            <a:avLst/>
          </a:prstGeom>
          <a:noFill/>
        </p:spPr>
        <p:txBody>
          <a:bodyPr wrap="square" rtlCol="0">
            <a:spAutoFit/>
          </a:bodyPr>
          <a:lstStyle/>
          <a:p>
            <a:pPr algn="just">
              <a:lnSpc>
                <a:spcPct val="150000"/>
              </a:lnSpc>
            </a:pPr>
            <a:r>
              <a:rPr lang="en-US" altLang="zh-CN" sz="1400" dirty="0">
                <a:solidFill>
                  <a:schemeClr val="tx1">
                    <a:lumMod val="75000"/>
                    <a:lumOff val="25000"/>
                  </a:schemeClr>
                </a:solidFill>
                <a:latin typeface="微软雅黑" pitchFamily="34" charset="-122"/>
                <a:ea typeface="微软雅黑" pitchFamily="34" charset="-122"/>
              </a:rPr>
              <a:t>      </a:t>
            </a:r>
            <a:r>
              <a:rPr lang="zh-CN" altLang="en-US" sz="1400" dirty="0">
                <a:solidFill>
                  <a:schemeClr val="tx1">
                    <a:lumMod val="75000"/>
                    <a:lumOff val="25000"/>
                  </a:schemeClr>
                </a:solidFill>
                <a:latin typeface="微软雅黑" pitchFamily="34" charset="-122"/>
                <a:ea typeface="微软雅黑" pitchFamily="34" charset="-122"/>
              </a:rPr>
              <a:t>自闭症</a:t>
            </a:r>
            <a:r>
              <a:rPr lang="en-US" altLang="zh-CN" sz="1400" dirty="0">
                <a:solidFill>
                  <a:schemeClr val="tx1">
                    <a:lumMod val="75000"/>
                    <a:lumOff val="25000"/>
                  </a:schemeClr>
                </a:solidFill>
                <a:latin typeface="微软雅黑" pitchFamily="34" charset="-122"/>
                <a:ea typeface="微软雅黑" pitchFamily="34" charset="-122"/>
              </a:rPr>
              <a:t>(ASD)</a:t>
            </a:r>
            <a:r>
              <a:rPr lang="zh-CN" altLang="en-US" sz="1400" dirty="0">
                <a:solidFill>
                  <a:schemeClr val="tx1">
                    <a:lumMod val="75000"/>
                    <a:lumOff val="25000"/>
                  </a:schemeClr>
                </a:solidFill>
                <a:latin typeface="微软雅黑" pitchFamily="34" charset="-122"/>
                <a:ea typeface="微软雅黑" pitchFamily="34" charset="-122"/>
              </a:rPr>
              <a:t>是一种神经发育障碍，会对人的社交互动、沟通和行为产生显著的影响。自闭症的病理学成因至今尚未确定，</a:t>
            </a:r>
            <a:r>
              <a:rPr lang="zh-CN" altLang="en-US" sz="1400" dirty="0">
                <a:solidFill>
                  <a:schemeClr val="tx1">
                    <a:lumMod val="75000"/>
                    <a:lumOff val="25000"/>
                  </a:schemeClr>
                </a:solidFill>
                <a:latin typeface="微软雅黑" pitchFamily="34" charset="-122"/>
                <a:ea typeface="微软雅黑" pitchFamily="34" charset="-122"/>
                <a:sym typeface="+mn-ea"/>
              </a:rPr>
              <a:t>可能与遗传、脑神经发育和环境因素等有关，遗传因素和突触连接异常现被学界认为是</a:t>
            </a:r>
            <a:r>
              <a:rPr lang="en-US" altLang="zh-CN" sz="1400" dirty="0">
                <a:solidFill>
                  <a:schemeClr val="tx1">
                    <a:lumMod val="75000"/>
                    <a:lumOff val="25000"/>
                  </a:schemeClr>
                </a:solidFill>
                <a:latin typeface="微软雅黑" pitchFamily="34" charset="-122"/>
                <a:ea typeface="微软雅黑" pitchFamily="34" charset="-122"/>
                <a:sym typeface="+mn-ea"/>
              </a:rPr>
              <a:t>ASD</a:t>
            </a:r>
            <a:r>
              <a:rPr lang="zh-CN" altLang="en-US" sz="1400" dirty="0">
                <a:solidFill>
                  <a:schemeClr val="tx1">
                    <a:lumMod val="75000"/>
                    <a:lumOff val="25000"/>
                  </a:schemeClr>
                </a:solidFill>
                <a:latin typeface="微软雅黑" pitchFamily="34" charset="-122"/>
                <a:ea typeface="微软雅黑" pitchFamily="34" charset="-122"/>
                <a:sym typeface="+mn-ea"/>
              </a:rPr>
              <a:t>的主要成因。</a:t>
            </a:r>
            <a:endParaRPr lang="zh-CN" altLang="en-US" sz="1400" dirty="0">
              <a:solidFill>
                <a:schemeClr val="tx1">
                  <a:lumMod val="75000"/>
                  <a:lumOff val="25000"/>
                </a:schemeClr>
              </a:solidFill>
              <a:latin typeface="微软雅黑" pitchFamily="34" charset="-122"/>
              <a:ea typeface="微软雅黑" pitchFamily="34" charset="-122"/>
            </a:endParaRPr>
          </a:p>
          <a:p>
            <a:pPr algn="just">
              <a:lnSpc>
                <a:spcPct val="150000"/>
              </a:lnSpc>
            </a:pPr>
            <a:r>
              <a:rPr lang="en-US" altLang="zh-CN" sz="1400" dirty="0">
                <a:solidFill>
                  <a:schemeClr val="tx1">
                    <a:lumMod val="75000"/>
                    <a:lumOff val="25000"/>
                  </a:schemeClr>
                </a:solidFill>
                <a:latin typeface="微软雅黑" pitchFamily="34" charset="-122"/>
                <a:ea typeface="微软雅黑" pitchFamily="34" charset="-122"/>
              </a:rPr>
              <a:t>     </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9" name="文本框 8"/>
          <p:cNvSpPr txBox="1"/>
          <p:nvPr/>
        </p:nvSpPr>
        <p:spPr>
          <a:xfrm>
            <a:off x="6142990" y="2736850"/>
            <a:ext cx="5158740" cy="1383665"/>
          </a:xfrm>
          <a:prstGeom prst="rect">
            <a:avLst/>
          </a:prstGeom>
          <a:noFill/>
        </p:spPr>
        <p:txBody>
          <a:bodyPr wrap="square" rtlCol="0">
            <a:spAutoFit/>
          </a:bodyPr>
          <a:lstStyle/>
          <a:p>
            <a:pPr algn="just">
              <a:lnSpc>
                <a:spcPct val="150000"/>
              </a:lnSpc>
            </a:pPr>
            <a:r>
              <a:rPr lang="en-US" altLang="zh-CN" sz="1400" dirty="0">
                <a:solidFill>
                  <a:schemeClr val="tx1">
                    <a:lumMod val="75000"/>
                    <a:lumOff val="25000"/>
                  </a:schemeClr>
                </a:solidFill>
                <a:latin typeface="微软雅黑" pitchFamily="34" charset="-122"/>
                <a:ea typeface="微软雅黑" pitchFamily="34" charset="-122"/>
              </a:rPr>
              <a:t>      在儿童神经可塑性最强的时期</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岁）</a:t>
            </a:r>
            <a:r>
              <a:rPr lang="en-US" altLang="zh-CN" sz="1400" dirty="0">
                <a:solidFill>
                  <a:schemeClr val="tx1">
                    <a:lumMod val="75000"/>
                    <a:lumOff val="25000"/>
                  </a:schemeClr>
                </a:solidFill>
                <a:latin typeface="微软雅黑" pitchFamily="34" charset="-122"/>
                <a:ea typeface="微软雅黑" pitchFamily="34" charset="-122"/>
              </a:rPr>
              <a:t>对其进行干预</a:t>
            </a:r>
            <a:r>
              <a:rPr lang="zh-CN" altLang="en-US" sz="1400" dirty="0">
                <a:solidFill>
                  <a:schemeClr val="tx1">
                    <a:lumMod val="75000"/>
                    <a:lumOff val="25000"/>
                  </a:schemeClr>
                </a:solidFill>
                <a:latin typeface="微软雅黑" pitchFamily="34" charset="-122"/>
                <a:ea typeface="微软雅黑" pitchFamily="34" charset="-122"/>
              </a:rPr>
              <a:t>被称为“</a:t>
            </a:r>
            <a:r>
              <a:rPr lang="en-US" altLang="zh-CN" sz="1400" dirty="0">
                <a:solidFill>
                  <a:schemeClr val="tx1">
                    <a:lumMod val="75000"/>
                    <a:lumOff val="25000"/>
                  </a:schemeClr>
                </a:solidFill>
                <a:latin typeface="微软雅黑" pitchFamily="34" charset="-122"/>
                <a:ea typeface="微软雅黑" pitchFamily="34" charset="-122"/>
              </a:rPr>
              <a:t>早期诊断和行为干预</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是目前对自闭症患者最有效的方法</a:t>
            </a:r>
            <a:r>
              <a:rPr lang="zh-CN" altLang="en-US" sz="1400" dirty="0">
                <a:solidFill>
                  <a:schemeClr val="tx1">
                    <a:lumMod val="75000"/>
                    <a:lumOff val="25000"/>
                  </a:schemeClr>
                </a:solidFill>
                <a:latin typeface="微软雅黑" pitchFamily="34" charset="-122"/>
                <a:ea typeface="微软雅黑" pitchFamily="34" charset="-122"/>
              </a:rPr>
              <a:t>。相关研究指出，干预得越早，干预效果约好，成功的干预可使自闭症儿童在成年后获得基本的社会功能。</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10" name="组合 9"/>
          <p:cNvGrpSpPr/>
          <p:nvPr/>
        </p:nvGrpSpPr>
        <p:grpSpPr>
          <a:xfrm>
            <a:off x="7108825" y="2086039"/>
            <a:ext cx="3011170" cy="585440"/>
            <a:chOff x="7519302" y="1989751"/>
            <a:chExt cx="3756912" cy="820610"/>
          </a:xfrm>
        </p:grpSpPr>
        <p:grpSp>
          <p:nvGrpSpPr>
            <p:cNvPr id="11" name="组合 10"/>
            <p:cNvGrpSpPr/>
            <p:nvPr/>
          </p:nvGrpSpPr>
          <p:grpSpPr>
            <a:xfrm>
              <a:off x="7519302" y="1989751"/>
              <a:ext cx="733425" cy="817982"/>
              <a:chOff x="5997566" y="1837351"/>
              <a:chExt cx="733425" cy="817982"/>
            </a:xfrm>
          </p:grpSpPr>
          <p:sp>
            <p:nvSpPr>
              <p:cNvPr id="19" name="椭圆 18"/>
              <p:cNvSpPr/>
              <p:nvPr/>
            </p:nvSpPr>
            <p:spPr>
              <a:xfrm>
                <a:off x="5997566" y="1876425"/>
                <a:ext cx="733425" cy="733425"/>
              </a:xfrm>
              <a:prstGeom prst="ellipse">
                <a:avLst/>
              </a:prstGeom>
              <a:solidFill>
                <a:srgbClr val="658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汉仪大宋简" panose="02010600000101010101" pitchFamily="2" charset="-122"/>
                  <a:ea typeface="汉仪大宋简" panose="02010600000101010101" pitchFamily="2" charset="-122"/>
                </a:endParaRPr>
              </a:p>
            </p:txBody>
          </p:sp>
          <p:sp>
            <p:nvSpPr>
              <p:cNvPr id="20" name="文本框 19"/>
              <p:cNvSpPr txBox="1"/>
              <p:nvPr/>
            </p:nvSpPr>
            <p:spPr>
              <a:xfrm>
                <a:off x="6049978" y="1837351"/>
                <a:ext cx="628650" cy="817982"/>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A</a:t>
                </a:r>
                <a:endParaRPr lang="en-US" altLang="zh-CN" sz="3200" dirty="0">
                  <a:solidFill>
                    <a:schemeClr val="bg1"/>
                  </a:solidFill>
                  <a:latin typeface="汉仪大宋简" panose="02010600000101010101" pitchFamily="2" charset="-122"/>
                  <a:ea typeface="汉仪大宋简" panose="02010600000101010101" pitchFamily="2" charset="-122"/>
                </a:endParaRPr>
              </a:p>
            </p:txBody>
          </p:sp>
        </p:grpSp>
        <p:sp>
          <p:nvSpPr>
            <p:cNvPr id="12" name="文本框 11"/>
            <p:cNvSpPr txBox="1"/>
            <p:nvPr/>
          </p:nvSpPr>
          <p:spPr>
            <a:xfrm>
              <a:off x="8425072" y="2165054"/>
              <a:ext cx="2851142" cy="645307"/>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越早治疗越好</a:t>
              </a: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grpSp>
      <p:grpSp>
        <p:nvGrpSpPr>
          <p:cNvPr id="13" name="组合 12"/>
          <p:cNvGrpSpPr/>
          <p:nvPr/>
        </p:nvGrpSpPr>
        <p:grpSpPr>
          <a:xfrm>
            <a:off x="7151370" y="4143439"/>
            <a:ext cx="3354070" cy="585470"/>
            <a:chOff x="7519302" y="1989751"/>
            <a:chExt cx="4184734" cy="820652"/>
          </a:xfrm>
        </p:grpSpPr>
        <p:grpSp>
          <p:nvGrpSpPr>
            <p:cNvPr id="21" name="组合 20"/>
            <p:cNvGrpSpPr/>
            <p:nvPr/>
          </p:nvGrpSpPr>
          <p:grpSpPr>
            <a:xfrm>
              <a:off x="7519302" y="1989751"/>
              <a:ext cx="733425" cy="817982"/>
              <a:chOff x="5997566" y="1837351"/>
              <a:chExt cx="733425" cy="817982"/>
            </a:xfrm>
          </p:grpSpPr>
          <p:sp>
            <p:nvSpPr>
              <p:cNvPr id="22" name="椭圆 21"/>
              <p:cNvSpPr/>
              <p:nvPr/>
            </p:nvSpPr>
            <p:spPr>
              <a:xfrm>
                <a:off x="5997566" y="1876425"/>
                <a:ext cx="733425" cy="733425"/>
              </a:xfrm>
              <a:prstGeom prst="ellipse">
                <a:avLst/>
              </a:prstGeom>
              <a:solidFill>
                <a:srgbClr val="658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汉仪大宋简" panose="02010600000101010101" pitchFamily="2" charset="-122"/>
                  <a:ea typeface="汉仪大宋简" panose="02010600000101010101" pitchFamily="2" charset="-122"/>
                </a:endParaRPr>
              </a:p>
            </p:txBody>
          </p:sp>
          <p:sp>
            <p:nvSpPr>
              <p:cNvPr id="23" name="文本框 22"/>
              <p:cNvSpPr txBox="1"/>
              <p:nvPr/>
            </p:nvSpPr>
            <p:spPr>
              <a:xfrm>
                <a:off x="6049978" y="1837351"/>
                <a:ext cx="628650" cy="817982"/>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B</a:t>
                </a:r>
                <a:endParaRPr lang="en-US" altLang="zh-CN" sz="3200" dirty="0">
                  <a:solidFill>
                    <a:schemeClr val="bg1"/>
                  </a:solidFill>
                  <a:latin typeface="汉仪大宋简" panose="02010600000101010101" pitchFamily="2" charset="-122"/>
                  <a:ea typeface="汉仪大宋简" panose="02010600000101010101" pitchFamily="2" charset="-122"/>
                </a:endParaRPr>
              </a:p>
            </p:txBody>
          </p:sp>
        </p:grpSp>
        <p:sp>
          <p:nvSpPr>
            <p:cNvPr id="24" name="文本框 23"/>
            <p:cNvSpPr txBox="1"/>
            <p:nvPr/>
          </p:nvSpPr>
          <p:spPr>
            <a:xfrm>
              <a:off x="8424859" y="2165096"/>
              <a:ext cx="3279177" cy="645307"/>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自闭症检测困难</a:t>
              </a: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grpSp>
      <p:sp>
        <p:nvSpPr>
          <p:cNvPr id="25" name="灯片编号占位符 24"/>
          <p:cNvSpPr>
            <a:spLocks noGrp="1"/>
          </p:cNvSpPr>
          <p:nvPr>
            <p:ph type="sldNum" sz="quarter" idx="12"/>
          </p:nvPr>
        </p:nvSpPr>
        <p:spPr/>
        <p:txBody>
          <a:bodyPr/>
          <a:lstStyle/>
          <a:p>
            <a:fld id="{60FB187E-2E7E-4C60-849C-ECEFA0A1AE2E}" type="slidenum">
              <a:rPr lang="zh-CN" altLang="en-US" smtClean="0"/>
            </a:fld>
            <a:endParaRPr lang="zh-CN" altLang="en-US" dirty="0"/>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900" y="990600"/>
            <a:ext cx="10744201" cy="4876800"/>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22093" y="1217311"/>
            <a:ext cx="10347813" cy="44233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976208" y="2166904"/>
            <a:ext cx="2239574" cy="461665"/>
          </a:xfrm>
          <a:prstGeom prst="rect">
            <a:avLst/>
          </a:prstGeom>
          <a:solidFill>
            <a:srgbClr val="658189"/>
          </a:solidFill>
        </p:spPr>
        <p:txBody>
          <a:bodyPr wrap="square" rtlCol="0">
            <a:spAutoFit/>
          </a:bodyPr>
          <a:lstStyle/>
          <a:p>
            <a:pPr algn="dist"/>
            <a:r>
              <a:rPr lang="en-US" altLang="zh-CN" sz="2400" b="1" dirty="0">
                <a:solidFill>
                  <a:schemeClr val="bg1"/>
                </a:solidFill>
                <a:latin typeface="等线" pitchFamily="2" charset="-122"/>
                <a:ea typeface="等线" pitchFamily="2" charset="-122"/>
              </a:rPr>
              <a:t>PART.02</a:t>
            </a:r>
            <a:endParaRPr lang="zh-CN" altLang="en-US" sz="2400" b="1" dirty="0">
              <a:solidFill>
                <a:schemeClr val="bg1"/>
              </a:solidFill>
              <a:latin typeface="等线" pitchFamily="2" charset="-122"/>
              <a:ea typeface="等线" pitchFamily="2" charset="-122"/>
            </a:endParaRPr>
          </a:p>
        </p:txBody>
      </p:sp>
      <p:sp>
        <p:nvSpPr>
          <p:cNvPr id="36" name="文本框 35"/>
          <p:cNvSpPr txBox="1"/>
          <p:nvPr/>
        </p:nvSpPr>
        <p:spPr>
          <a:xfrm>
            <a:off x="2238494" y="2908967"/>
            <a:ext cx="7715002" cy="1198880"/>
          </a:xfrm>
          <a:prstGeom prst="rect">
            <a:avLst/>
          </a:prstGeom>
          <a:noFill/>
        </p:spPr>
        <p:txBody>
          <a:bodyPr wrap="square">
            <a:spAutoFit/>
          </a:bodyPr>
          <a:lstStyle/>
          <a:p>
            <a:pPr algn="dist"/>
            <a:r>
              <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研究现状</a:t>
            </a:r>
            <a:endPar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37" name="文本框 36"/>
          <p:cNvSpPr txBox="1"/>
          <p:nvPr/>
        </p:nvSpPr>
        <p:spPr>
          <a:xfrm>
            <a:off x="3219698" y="4309612"/>
            <a:ext cx="5752594" cy="368300"/>
          </a:xfrm>
          <a:prstGeom prst="rect">
            <a:avLst/>
          </a:prstGeom>
          <a:noFill/>
        </p:spPr>
        <p:txBody>
          <a:bodyPr wrap="square">
            <a:spAutoFit/>
          </a:bodyPr>
          <a:lstStyle/>
          <a:p>
            <a:pPr algn="dist"/>
            <a:r>
              <a:rPr lang="en-US" altLang="zh-CN" dirty="0">
                <a:solidFill>
                  <a:srgbClr val="444F56"/>
                </a:solidFill>
                <a:latin typeface="汉仪文黑-55简" panose="00020600040101010101" charset="-122"/>
                <a:ea typeface="汉仪文黑-55简" panose="00020600040101010101" charset="-122"/>
                <a:sym typeface="+mn-ea"/>
              </a:rPr>
              <a:t>Research Status</a:t>
            </a:r>
            <a:endParaRPr lang="en-US" altLang="zh-CN" dirty="0">
              <a:solidFill>
                <a:schemeClr val="tx1">
                  <a:lumMod val="75000"/>
                  <a:lumOff val="25000"/>
                </a:schemeClr>
              </a:solidFill>
            </a:endParaRPr>
          </a:p>
        </p:txBody>
      </p:sp>
      <p:sp>
        <p:nvSpPr>
          <p:cNvPr id="2" name="灯片编号占位符 1"/>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4595"/>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31215" y="821055"/>
            <a:ext cx="4671695"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400" kern="0" dirty="0">
                <a:solidFill>
                  <a:schemeClr val="tx1">
                    <a:lumMod val="75000"/>
                    <a:lumOff val="25000"/>
                  </a:schemeClr>
                </a:solidFill>
                <a:latin typeface="汉仪大宋简" panose="02010600000101010101" pitchFamily="2" charset="-122"/>
                <a:ea typeface="汉仪大宋简" panose="02010600000101010101" pitchFamily="2" charset="-122"/>
              </a:rPr>
              <a:t>深度学习辅助ASD诊断方式</a:t>
            </a:r>
            <a:endParaRPr lang="zh-CN" altLang="en-US" sz="24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2" name="文本框 1"/>
          <p:cNvSpPr txBox="1"/>
          <p:nvPr/>
        </p:nvSpPr>
        <p:spPr>
          <a:xfrm>
            <a:off x="310515" y="235585"/>
            <a:ext cx="1851660" cy="52197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研究现状</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 name="灯片编号占位符 2"/>
          <p:cNvSpPr>
            <a:spLocks noGrp="1"/>
          </p:cNvSpPr>
          <p:nvPr>
            <p:ph type="sldNum" sz="quarter" idx="12"/>
          </p:nvPr>
        </p:nvSpPr>
        <p:spPr/>
        <p:txBody>
          <a:bodyPr/>
          <a:lstStyle/>
          <a:p>
            <a:fld id="{60FB187E-2E7E-4C60-849C-ECEFA0A1AE2E}" type="slidenum">
              <a:rPr lang="zh-CN" altLang="en-US" smtClean="0"/>
            </a:fld>
            <a:endParaRPr lang="zh-CN" altLang="en-US"/>
          </a:p>
        </p:txBody>
      </p:sp>
      <p:pic>
        <p:nvPicPr>
          <p:cNvPr id="5" name="图片 4" descr="截屏2023-05-23 10.58.52"/>
          <p:cNvPicPr>
            <a:picLocks noChangeAspect="1"/>
          </p:cNvPicPr>
          <p:nvPr/>
        </p:nvPicPr>
        <p:blipFill>
          <a:blip r:embed="rId1"/>
          <a:srcRect b="19595"/>
          <a:stretch>
            <a:fillRect/>
          </a:stretch>
        </p:blipFill>
        <p:spPr>
          <a:xfrm>
            <a:off x="5748020" y="1945640"/>
            <a:ext cx="5393690" cy="2321560"/>
          </a:xfrm>
          <a:prstGeom prst="rect">
            <a:avLst/>
          </a:prstGeom>
        </p:spPr>
      </p:pic>
      <p:sp>
        <p:nvSpPr>
          <p:cNvPr id="27" name="文本框 26"/>
          <p:cNvSpPr txBox="1"/>
          <p:nvPr/>
        </p:nvSpPr>
        <p:spPr>
          <a:xfrm>
            <a:off x="666115" y="2034540"/>
            <a:ext cx="4625340" cy="2676525"/>
          </a:xfrm>
          <a:prstGeom prst="rect">
            <a:avLst/>
          </a:prstGeom>
          <a:noFill/>
        </p:spPr>
        <p:txBody>
          <a:bodyPr wrap="square" rtlCol="0">
            <a:spAutoFit/>
          </a:bodyPr>
          <a:p>
            <a:pPr>
              <a:lnSpc>
                <a:spcPct val="150000"/>
              </a:lnSpc>
            </a:pPr>
            <a:r>
              <a:rPr lang="en-US" altLang="zh-CN" sz="1400" dirty="0">
                <a:solidFill>
                  <a:schemeClr val="tx1">
                    <a:lumMod val="75000"/>
                    <a:lumOff val="25000"/>
                  </a:schemeClr>
                </a:solidFill>
                <a:latin typeface="微软雅黑" pitchFamily="34" charset="-122"/>
                <a:ea typeface="微软雅黑" pitchFamily="34" charset="-122"/>
                <a:sym typeface="+mn-ea"/>
              </a:rPr>
              <a:t>       </a:t>
            </a:r>
            <a:r>
              <a:rPr lang="zh-CN" altLang="en-US" sz="1400" dirty="0">
                <a:solidFill>
                  <a:schemeClr val="tx1">
                    <a:lumMod val="75000"/>
                    <a:lumOff val="25000"/>
                  </a:schemeClr>
                </a:solidFill>
                <a:latin typeface="微软雅黑" pitchFamily="34" charset="-122"/>
                <a:ea typeface="微软雅黑" pitchFamily="34" charset="-122"/>
                <a:sym typeface="+mn-ea"/>
              </a:rPr>
              <a:t>深度学习辅助的自闭症诊断方式可按照数据类型分为两大类，即基于外在特征与基于脑影像数据的诊断</a:t>
            </a:r>
            <a:r>
              <a:rPr lang="zh-CN" altLang="en-US" sz="1400" dirty="0">
                <a:solidFill>
                  <a:schemeClr val="tx1">
                    <a:lumMod val="75000"/>
                    <a:lumOff val="25000"/>
                  </a:schemeClr>
                </a:solidFill>
                <a:latin typeface="微软雅黑" pitchFamily="34" charset="-122"/>
                <a:ea typeface="微软雅黑" pitchFamily="34" charset="-122"/>
                <a:sym typeface="+mn-ea"/>
              </a:rPr>
              <a:t>方式</a:t>
            </a:r>
            <a:endParaRPr lang="zh-CN" altLang="en-US" sz="1400" dirty="0">
              <a:solidFill>
                <a:schemeClr val="tx1">
                  <a:lumMod val="75000"/>
                  <a:lumOff val="25000"/>
                </a:schemeClr>
              </a:solidFill>
              <a:latin typeface="微软雅黑" pitchFamily="34" charset="-122"/>
              <a:ea typeface="微软雅黑" pitchFamily="34" charset="-122"/>
              <a:sym typeface="+mn-ea"/>
            </a:endParaRPr>
          </a:p>
          <a:p>
            <a:pPr>
              <a:lnSpc>
                <a:spcPct val="150000"/>
              </a:lnSpc>
            </a:pPr>
            <a:r>
              <a:rPr lang="en-US" altLang="zh-CN" sz="1400" dirty="0">
                <a:solidFill>
                  <a:schemeClr val="tx1">
                    <a:lumMod val="75000"/>
                    <a:lumOff val="25000"/>
                  </a:schemeClr>
                </a:solidFill>
                <a:latin typeface="微软雅黑" pitchFamily="34" charset="-122"/>
                <a:ea typeface="微软雅黑" pitchFamily="34" charset="-122"/>
                <a:sym typeface="+mn-ea"/>
              </a:rPr>
              <a:t>       </a:t>
            </a:r>
            <a:r>
              <a:rPr lang="zh-CN" altLang="en-US" sz="1400" dirty="0">
                <a:solidFill>
                  <a:schemeClr val="tx1">
                    <a:lumMod val="75000"/>
                    <a:lumOff val="25000"/>
                  </a:schemeClr>
                </a:solidFill>
                <a:latin typeface="微软雅黑" pitchFamily="34" charset="-122"/>
                <a:ea typeface="微软雅黑" pitchFamily="34" charset="-122"/>
                <a:sym typeface="+mn-ea"/>
              </a:rPr>
              <a:t>外在特征又分为眼动数据和</a:t>
            </a:r>
            <a:r>
              <a:rPr lang="zh-CN" altLang="en-US" sz="1400" dirty="0">
                <a:solidFill>
                  <a:schemeClr val="tx1">
                    <a:lumMod val="75000"/>
                    <a:lumOff val="25000"/>
                  </a:schemeClr>
                </a:solidFill>
                <a:latin typeface="微软雅黑" pitchFamily="34" charset="-122"/>
                <a:ea typeface="微软雅黑" pitchFamily="34" charset="-122"/>
                <a:sym typeface="+mn-ea"/>
              </a:rPr>
              <a:t>面部表情数据</a:t>
            </a:r>
            <a:endParaRPr lang="zh-CN" altLang="en-US" sz="1400" dirty="0">
              <a:solidFill>
                <a:schemeClr val="tx1">
                  <a:lumMod val="75000"/>
                  <a:lumOff val="25000"/>
                </a:schemeClr>
              </a:solidFill>
              <a:latin typeface="微软雅黑" pitchFamily="34" charset="-122"/>
              <a:ea typeface="微软雅黑" pitchFamily="34" charset="-122"/>
              <a:sym typeface="+mn-ea"/>
            </a:endParaRPr>
          </a:p>
          <a:p>
            <a:pPr>
              <a:lnSpc>
                <a:spcPct val="150000"/>
              </a:lnSpc>
            </a:pPr>
            <a:r>
              <a:rPr lang="en-US" altLang="zh-CN" sz="1400" dirty="0">
                <a:solidFill>
                  <a:schemeClr val="tx1">
                    <a:lumMod val="75000"/>
                    <a:lumOff val="25000"/>
                  </a:schemeClr>
                </a:solidFill>
                <a:latin typeface="微软雅黑" pitchFamily="34" charset="-122"/>
                <a:ea typeface="微软雅黑" pitchFamily="34" charset="-122"/>
                <a:sym typeface="+mn-ea"/>
              </a:rPr>
              <a:t>       </a:t>
            </a:r>
            <a:r>
              <a:rPr lang="zh-CN" altLang="en-US" sz="1400" dirty="0">
                <a:solidFill>
                  <a:schemeClr val="tx1">
                    <a:lumMod val="75000"/>
                    <a:lumOff val="25000"/>
                  </a:schemeClr>
                </a:solidFill>
                <a:latin typeface="微软雅黑" pitchFamily="34" charset="-122"/>
                <a:ea typeface="微软雅黑" pitchFamily="34" charset="-122"/>
                <a:sym typeface="+mn-ea"/>
              </a:rPr>
              <a:t>脑影像数据又分为基于脑电数据和核磁共振</a:t>
            </a:r>
            <a:r>
              <a:rPr lang="zh-CN" altLang="en-US" sz="1400" dirty="0">
                <a:solidFill>
                  <a:schemeClr val="tx1">
                    <a:lumMod val="75000"/>
                    <a:lumOff val="25000"/>
                  </a:schemeClr>
                </a:solidFill>
                <a:latin typeface="微软雅黑" pitchFamily="34" charset="-122"/>
                <a:ea typeface="微软雅黑" pitchFamily="34" charset="-122"/>
                <a:sym typeface="+mn-ea"/>
              </a:rPr>
              <a:t>数据</a:t>
            </a:r>
            <a:endParaRPr lang="zh-CN" altLang="en-US" sz="1400" dirty="0">
              <a:solidFill>
                <a:schemeClr val="tx1">
                  <a:lumMod val="75000"/>
                  <a:lumOff val="25000"/>
                </a:schemeClr>
              </a:solidFill>
              <a:latin typeface="微软雅黑" pitchFamily="34" charset="-122"/>
              <a:ea typeface="微软雅黑" pitchFamily="34" charset="-122"/>
              <a:sym typeface="+mn-ea"/>
            </a:endParaRPr>
          </a:p>
          <a:p>
            <a:pPr>
              <a:lnSpc>
                <a:spcPct val="150000"/>
              </a:lnSpc>
            </a:pPr>
            <a:r>
              <a:rPr lang="en-US" altLang="zh-CN" sz="1400" dirty="0">
                <a:solidFill>
                  <a:schemeClr val="tx1">
                    <a:lumMod val="75000"/>
                    <a:lumOff val="25000"/>
                  </a:schemeClr>
                </a:solidFill>
                <a:latin typeface="微软雅黑" pitchFamily="34" charset="-122"/>
                <a:ea typeface="微软雅黑" pitchFamily="34" charset="-122"/>
                <a:sym typeface="+mn-ea"/>
              </a:rPr>
              <a:t>       基于核磁共振的自闭症诊断具有非侵入性、高空间分辨率和</a:t>
            </a:r>
            <a:r>
              <a:rPr lang="zh-CN" altLang="en-US" sz="1400" dirty="0">
                <a:solidFill>
                  <a:schemeClr val="tx1">
                    <a:lumMod val="75000"/>
                    <a:lumOff val="25000"/>
                  </a:schemeClr>
                </a:solidFill>
                <a:latin typeface="微软雅黑" pitchFamily="34" charset="-122"/>
                <a:ea typeface="微软雅黑" pitchFamily="34" charset="-122"/>
                <a:sym typeface="+mn-ea"/>
              </a:rPr>
              <a:t>利于</a:t>
            </a:r>
            <a:r>
              <a:rPr lang="en-US" altLang="zh-CN" sz="1400" dirty="0">
                <a:solidFill>
                  <a:schemeClr val="tx1">
                    <a:lumMod val="75000"/>
                    <a:lumOff val="25000"/>
                  </a:schemeClr>
                </a:solidFill>
                <a:latin typeface="微软雅黑" pitchFamily="34" charset="-122"/>
                <a:ea typeface="微软雅黑" pitchFamily="34" charset="-122"/>
                <a:sym typeface="+mn-ea"/>
              </a:rPr>
              <a:t>长期监测等优点，为深入理解自闭症的脑基础和辅助诊断提供了重要的工具和方法</a:t>
            </a:r>
            <a:r>
              <a:rPr lang="zh-CN" altLang="en-US" sz="1400" dirty="0">
                <a:solidFill>
                  <a:schemeClr val="tx1">
                    <a:lumMod val="75000"/>
                    <a:lumOff val="25000"/>
                  </a:schemeClr>
                </a:solidFill>
                <a:latin typeface="微软雅黑" pitchFamily="34" charset="-122"/>
                <a:ea typeface="宋体" charset="0"/>
                <a:sym typeface="+mn-ea"/>
              </a:rPr>
              <a:t>，也称为近些年的研究</a:t>
            </a:r>
            <a:r>
              <a:rPr lang="zh-CN" altLang="en-US" sz="1400" dirty="0">
                <a:solidFill>
                  <a:schemeClr val="tx1">
                    <a:lumMod val="75000"/>
                    <a:lumOff val="25000"/>
                  </a:schemeClr>
                </a:solidFill>
                <a:latin typeface="微软雅黑" pitchFamily="34" charset="-122"/>
                <a:ea typeface="宋体" charset="0"/>
                <a:sym typeface="+mn-ea"/>
              </a:rPr>
              <a:t>热点</a:t>
            </a:r>
            <a:endParaRPr lang="zh-CN" altLang="en-US" sz="1400" dirty="0">
              <a:solidFill>
                <a:schemeClr val="tx1">
                  <a:lumMod val="75000"/>
                  <a:lumOff val="25000"/>
                </a:schemeClr>
              </a:solidFill>
              <a:latin typeface="微软雅黑" pitchFamily="34" charset="-122"/>
              <a:ea typeface="宋体"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4595"/>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31215" y="821055"/>
            <a:ext cx="4671695" cy="46037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400" kern="0" dirty="0">
                <a:solidFill>
                  <a:schemeClr val="tx1">
                    <a:lumMod val="75000"/>
                    <a:lumOff val="25000"/>
                  </a:schemeClr>
                </a:solidFill>
                <a:latin typeface="汉仪大宋简" panose="02010600000101010101" pitchFamily="2" charset="-122"/>
                <a:ea typeface="汉仪大宋简" panose="02010600000101010101" pitchFamily="2" charset="-122"/>
              </a:rPr>
              <a:t>基于</a:t>
            </a:r>
            <a:r>
              <a:rPr lang="en-US" altLang="zh-CN" sz="2400" kern="0" dirty="0">
                <a:solidFill>
                  <a:schemeClr val="tx1">
                    <a:lumMod val="75000"/>
                    <a:lumOff val="25000"/>
                  </a:schemeClr>
                </a:solidFill>
                <a:latin typeface="汉仪大宋简" panose="02010600000101010101" pitchFamily="2" charset="-122"/>
                <a:ea typeface="汉仪大宋简" panose="02010600000101010101" pitchFamily="2" charset="-122"/>
              </a:rPr>
              <a:t>rs-fMRI</a:t>
            </a:r>
            <a:r>
              <a:rPr lang="zh-CN" altLang="en-US" sz="2400" kern="0" dirty="0">
                <a:solidFill>
                  <a:schemeClr val="tx1">
                    <a:lumMod val="75000"/>
                    <a:lumOff val="25000"/>
                  </a:schemeClr>
                </a:solidFill>
                <a:latin typeface="汉仪大宋简" panose="02010600000101010101" pitchFamily="2" charset="-122"/>
                <a:ea typeface="汉仪大宋简" panose="02010600000101010101" pitchFamily="2" charset="-122"/>
              </a:rPr>
              <a:t>的ASD诊断发展</a:t>
            </a:r>
            <a:r>
              <a:rPr lang="zh-CN" altLang="en-US" sz="2400" kern="0" dirty="0">
                <a:solidFill>
                  <a:schemeClr val="tx1">
                    <a:lumMod val="75000"/>
                    <a:lumOff val="25000"/>
                  </a:schemeClr>
                </a:solidFill>
                <a:latin typeface="汉仪大宋简" panose="02010600000101010101" pitchFamily="2" charset="-122"/>
                <a:ea typeface="汉仪大宋简" panose="02010600000101010101" pitchFamily="2" charset="-122"/>
              </a:rPr>
              <a:t>历程</a:t>
            </a:r>
            <a:endParaRPr lang="zh-CN" altLang="en-US" sz="24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 name="灯片编号占位符 2"/>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7" name="文本框 26"/>
          <p:cNvSpPr txBox="1"/>
          <p:nvPr/>
        </p:nvSpPr>
        <p:spPr>
          <a:xfrm>
            <a:off x="607060" y="1758315"/>
            <a:ext cx="4895850" cy="3646170"/>
          </a:xfrm>
          <a:prstGeom prst="rect">
            <a:avLst/>
          </a:prstGeom>
          <a:noFill/>
        </p:spPr>
        <p:txBody>
          <a:bodyPr wrap="square" rtlCol="0">
            <a:spAutoFit/>
          </a:bodyPr>
          <a:p>
            <a:pPr>
              <a:lnSpc>
                <a:spcPct val="150000"/>
              </a:lnSpc>
            </a:pPr>
            <a:r>
              <a:rPr lang="en-US" altLang="zh-CN" sz="1400" dirty="0">
                <a:solidFill>
                  <a:schemeClr val="tx1">
                    <a:lumMod val="75000"/>
                    <a:lumOff val="25000"/>
                  </a:schemeClr>
                </a:solidFill>
                <a:latin typeface="微软雅黑" pitchFamily="34" charset="-122"/>
                <a:ea typeface="微软雅黑" pitchFamily="34" charset="-122"/>
                <a:sym typeface="+mn-ea"/>
              </a:rPr>
              <a:t>       </a:t>
            </a:r>
            <a:r>
              <a:rPr lang="zh-CN" altLang="en-US" sz="1400" dirty="0">
                <a:solidFill>
                  <a:schemeClr val="tx1">
                    <a:lumMod val="75000"/>
                    <a:lumOff val="25000"/>
                  </a:schemeClr>
                </a:solidFill>
                <a:latin typeface="微软雅黑" pitchFamily="34" charset="-122"/>
                <a:ea typeface="微软雅黑" pitchFamily="34" charset="-122"/>
                <a:sym typeface="+mn-ea"/>
              </a:rPr>
              <a:t>在利用核磁共振数据的</a:t>
            </a:r>
            <a:r>
              <a:rPr lang="en-US" altLang="zh-CN" sz="1400" dirty="0">
                <a:solidFill>
                  <a:schemeClr val="tx1">
                    <a:lumMod val="75000"/>
                    <a:lumOff val="25000"/>
                  </a:schemeClr>
                </a:solidFill>
                <a:latin typeface="微软雅黑" pitchFamily="34" charset="-122"/>
                <a:ea typeface="微软雅黑" pitchFamily="34" charset="-122"/>
                <a:sym typeface="+mn-ea"/>
              </a:rPr>
              <a:t>ASD</a:t>
            </a:r>
            <a:r>
              <a:rPr lang="zh-CN" altLang="en-US" sz="1400" dirty="0">
                <a:solidFill>
                  <a:schemeClr val="tx1">
                    <a:lumMod val="75000"/>
                    <a:lumOff val="25000"/>
                  </a:schemeClr>
                </a:solidFill>
                <a:latin typeface="微软雅黑" pitchFamily="34" charset="-122"/>
                <a:ea typeface="微软雅黑" pitchFamily="34" charset="-122"/>
                <a:sym typeface="+mn-ea"/>
              </a:rPr>
              <a:t>诊断中，静息态核磁共振以其有效性、简单性与大样本整合性为研究者所青睐。右表是基于脑功能</a:t>
            </a:r>
            <a:r>
              <a:rPr lang="en-US" altLang="zh-CN" sz="1400" dirty="0">
                <a:solidFill>
                  <a:schemeClr val="tx1">
                    <a:lumMod val="75000"/>
                    <a:lumOff val="25000"/>
                  </a:schemeClr>
                </a:solidFill>
                <a:latin typeface="微软雅黑" pitchFamily="34" charset="-122"/>
                <a:ea typeface="微软雅黑" pitchFamily="34" charset="-122"/>
                <a:sym typeface="+mn-ea"/>
              </a:rPr>
              <a:t>(FC)</a:t>
            </a:r>
            <a:r>
              <a:rPr lang="zh-CN" altLang="en-US" sz="1400" dirty="0">
                <a:solidFill>
                  <a:schemeClr val="tx1">
                    <a:lumMod val="75000"/>
                    <a:lumOff val="25000"/>
                  </a:schemeClr>
                </a:solidFill>
                <a:latin typeface="微软雅黑" pitchFamily="34" charset="-122"/>
                <a:ea typeface="微软雅黑" pitchFamily="34" charset="-122"/>
                <a:sym typeface="+mn-ea"/>
              </a:rPr>
              <a:t>连接的自闭症诊断研究</a:t>
            </a:r>
            <a:r>
              <a:rPr lang="zh-CN" altLang="en-US" sz="1400" dirty="0">
                <a:solidFill>
                  <a:schemeClr val="tx1">
                    <a:lumMod val="75000"/>
                    <a:lumOff val="25000"/>
                  </a:schemeClr>
                </a:solidFill>
                <a:latin typeface="微软雅黑" pitchFamily="34" charset="-122"/>
                <a:ea typeface="微软雅黑" pitchFamily="34" charset="-122"/>
                <a:sym typeface="+mn-ea"/>
              </a:rPr>
              <a:t>的发</a:t>
            </a:r>
            <a:r>
              <a:rPr lang="zh-CN" altLang="en-US" sz="1400" dirty="0">
                <a:solidFill>
                  <a:schemeClr val="tx1">
                    <a:lumMod val="75000"/>
                    <a:lumOff val="25000"/>
                  </a:schemeClr>
                </a:solidFill>
                <a:latin typeface="微软雅黑" pitchFamily="34" charset="-122"/>
                <a:ea typeface="微软雅黑" pitchFamily="34" charset="-122"/>
                <a:sym typeface="+mn-ea"/>
              </a:rPr>
              <a:t>展</a:t>
            </a:r>
            <a:r>
              <a:rPr lang="zh-CN" altLang="en-US" sz="1400" dirty="0">
                <a:solidFill>
                  <a:schemeClr val="tx1">
                    <a:lumMod val="75000"/>
                    <a:lumOff val="25000"/>
                  </a:schemeClr>
                </a:solidFill>
                <a:latin typeface="微软雅黑" pitchFamily="34" charset="-122"/>
                <a:ea typeface="微软雅黑" pitchFamily="34" charset="-122"/>
                <a:sym typeface="+mn-ea"/>
              </a:rPr>
              <a:t>历程。</a:t>
            </a:r>
            <a:endParaRPr lang="zh-CN" altLang="en-US" sz="1400" dirty="0">
              <a:solidFill>
                <a:schemeClr val="tx1">
                  <a:lumMod val="75000"/>
                  <a:lumOff val="25000"/>
                </a:schemeClr>
              </a:solidFill>
              <a:latin typeface="微软雅黑" pitchFamily="34" charset="-122"/>
              <a:ea typeface="微软雅黑" pitchFamily="34" charset="-122"/>
              <a:sym typeface="+mn-ea"/>
            </a:endParaRPr>
          </a:p>
          <a:p>
            <a:pPr>
              <a:lnSpc>
                <a:spcPct val="150000"/>
              </a:lnSpc>
            </a:pPr>
            <a:r>
              <a:rPr lang="en-US" altLang="zh-CN" sz="1400" dirty="0">
                <a:solidFill>
                  <a:schemeClr val="tx1">
                    <a:lumMod val="75000"/>
                    <a:lumOff val="25000"/>
                  </a:schemeClr>
                </a:solidFill>
                <a:latin typeface="微软雅黑" pitchFamily="34" charset="-122"/>
                <a:ea typeface="微软雅黑" pitchFamily="34" charset="-122"/>
                <a:sym typeface="+mn-ea"/>
              </a:rPr>
              <a:t>       </a:t>
            </a:r>
            <a:r>
              <a:rPr lang="zh-CN" altLang="en-US" sz="1400" dirty="0">
                <a:solidFill>
                  <a:schemeClr val="tx1">
                    <a:lumMod val="75000"/>
                    <a:lumOff val="25000"/>
                  </a:schemeClr>
                </a:solidFill>
                <a:latin typeface="微软雅黑" pitchFamily="34" charset="-122"/>
                <a:ea typeface="微软雅黑" pitchFamily="34" charset="-122"/>
                <a:sym typeface="+mn-ea"/>
              </a:rPr>
              <a:t>可以看出，</a:t>
            </a:r>
            <a:r>
              <a:rPr lang="en-US" altLang="zh-CN" sz="1400" dirty="0">
                <a:solidFill>
                  <a:schemeClr val="tx1">
                    <a:lumMod val="75000"/>
                    <a:lumOff val="25000"/>
                  </a:schemeClr>
                </a:solidFill>
                <a:latin typeface="微软雅黑" pitchFamily="34" charset="-122"/>
                <a:ea typeface="微软雅黑" pitchFamily="34" charset="-122"/>
                <a:sym typeface="+mn-ea"/>
              </a:rPr>
              <a:t>FC</a:t>
            </a:r>
            <a:r>
              <a:rPr lang="zh-CN" altLang="en-US" sz="1400" dirty="0">
                <a:solidFill>
                  <a:schemeClr val="tx1">
                    <a:lumMod val="75000"/>
                    <a:lumOff val="25000"/>
                  </a:schemeClr>
                </a:solidFill>
                <a:latin typeface="微软雅黑" pitchFamily="34" charset="-122"/>
                <a:ea typeface="微软雅黑" pitchFamily="34" charset="-122"/>
                <a:sym typeface="+mn-ea"/>
              </a:rPr>
              <a:t>连接的</a:t>
            </a:r>
            <a:r>
              <a:rPr lang="en-US" altLang="zh-CN" sz="1400" dirty="0">
                <a:solidFill>
                  <a:schemeClr val="tx1">
                    <a:lumMod val="75000"/>
                    <a:lumOff val="25000"/>
                  </a:schemeClr>
                </a:solidFill>
                <a:latin typeface="微软雅黑" pitchFamily="34" charset="-122"/>
                <a:ea typeface="微软雅黑" pitchFamily="34" charset="-122"/>
                <a:sym typeface="+mn-ea"/>
              </a:rPr>
              <a:t>ASD</a:t>
            </a:r>
            <a:r>
              <a:rPr lang="zh-CN" altLang="en-US" sz="1400" dirty="0">
                <a:solidFill>
                  <a:schemeClr val="tx1">
                    <a:lumMod val="75000"/>
                    <a:lumOff val="25000"/>
                  </a:schemeClr>
                </a:solidFill>
                <a:latin typeface="微软雅黑" pitchFamily="34" charset="-122"/>
                <a:ea typeface="微软雅黑" pitchFamily="34" charset="-122"/>
                <a:sym typeface="+mn-ea"/>
              </a:rPr>
              <a:t>诊断的数据量由一开始的不到一百个样本逐渐发展为现在的近</a:t>
            </a:r>
            <a:r>
              <a:rPr lang="en-US" altLang="zh-CN" sz="1400" dirty="0">
                <a:solidFill>
                  <a:schemeClr val="tx1">
                    <a:lumMod val="75000"/>
                    <a:lumOff val="25000"/>
                  </a:schemeClr>
                </a:solidFill>
                <a:latin typeface="微软雅黑" pitchFamily="34" charset="-122"/>
                <a:ea typeface="微软雅黑" pitchFamily="34" charset="-122"/>
                <a:sym typeface="+mn-ea"/>
              </a:rPr>
              <a:t>1k</a:t>
            </a:r>
            <a:r>
              <a:rPr lang="zh-CN" altLang="en-US" sz="1400" dirty="0">
                <a:solidFill>
                  <a:schemeClr val="tx1">
                    <a:lumMod val="75000"/>
                    <a:lumOff val="25000"/>
                  </a:schemeClr>
                </a:solidFill>
                <a:latin typeface="微软雅黑" pitchFamily="34" charset="-122"/>
                <a:ea typeface="微软雅黑" pitchFamily="34" charset="-122"/>
                <a:sym typeface="+mn-ea"/>
              </a:rPr>
              <a:t>个样本，与此同时，随着样本数量的增大，老方法的性能由于鲁棒性不足而下降。模型的改进又使得性能的进一步</a:t>
            </a:r>
            <a:r>
              <a:rPr lang="zh-CN" altLang="en-US" sz="1400" dirty="0">
                <a:solidFill>
                  <a:schemeClr val="tx1">
                    <a:lumMod val="75000"/>
                    <a:lumOff val="25000"/>
                  </a:schemeClr>
                </a:solidFill>
                <a:latin typeface="微软雅黑" pitchFamily="34" charset="-122"/>
                <a:ea typeface="微软雅黑" pitchFamily="34" charset="-122"/>
                <a:sym typeface="+mn-ea"/>
              </a:rPr>
              <a:t>提升。</a:t>
            </a:r>
            <a:endParaRPr lang="zh-CN" altLang="en-US" sz="1400" dirty="0">
              <a:solidFill>
                <a:schemeClr val="tx1">
                  <a:lumMod val="75000"/>
                  <a:lumOff val="25000"/>
                </a:schemeClr>
              </a:solidFill>
              <a:latin typeface="微软雅黑" pitchFamily="34" charset="-122"/>
              <a:ea typeface="微软雅黑" pitchFamily="34" charset="-122"/>
              <a:sym typeface="+mn-ea"/>
            </a:endParaRPr>
          </a:p>
          <a:p>
            <a:pPr>
              <a:lnSpc>
                <a:spcPct val="150000"/>
              </a:lnSpc>
            </a:pPr>
            <a:r>
              <a:rPr lang="en-US" altLang="zh-CN" sz="1400" dirty="0">
                <a:solidFill>
                  <a:schemeClr val="tx1">
                    <a:lumMod val="75000"/>
                    <a:lumOff val="25000"/>
                  </a:schemeClr>
                </a:solidFill>
                <a:latin typeface="微软雅黑" pitchFamily="34" charset="-122"/>
                <a:ea typeface="微软雅黑" pitchFamily="34" charset="-122"/>
                <a:sym typeface="+mn-ea"/>
              </a:rPr>
              <a:t>       </a:t>
            </a:r>
            <a:r>
              <a:rPr lang="zh-CN" altLang="en-US" sz="1400" dirty="0">
                <a:solidFill>
                  <a:schemeClr val="tx1">
                    <a:lumMod val="75000"/>
                    <a:lumOff val="25000"/>
                  </a:schemeClr>
                </a:solidFill>
                <a:latin typeface="微软雅黑" pitchFamily="34" charset="-122"/>
                <a:ea typeface="微软雅黑" pitchFamily="34" charset="-122"/>
                <a:sym typeface="+mn-ea"/>
              </a:rPr>
              <a:t>今年来随着深度学习技术的普及，以图网络技术为代表的先验模型被设计出来，并取得了一定的成果。但先验模型相比非先验模型依旧存在着一些劣势，如客观性与可扩展性较差、模型算法复杂，算力要求高等</a:t>
            </a:r>
            <a:r>
              <a:rPr lang="zh-CN" altLang="en-US" sz="1400" dirty="0">
                <a:solidFill>
                  <a:schemeClr val="tx1">
                    <a:lumMod val="75000"/>
                    <a:lumOff val="25000"/>
                  </a:schemeClr>
                </a:solidFill>
                <a:latin typeface="微软雅黑" pitchFamily="34" charset="-122"/>
                <a:ea typeface="微软雅黑" pitchFamily="34" charset="-122"/>
                <a:sym typeface="+mn-ea"/>
              </a:rPr>
              <a:t>问题。</a:t>
            </a:r>
            <a:endParaRPr lang="zh-CN" altLang="en-US" sz="1400" dirty="0">
              <a:solidFill>
                <a:schemeClr val="tx1">
                  <a:lumMod val="75000"/>
                  <a:lumOff val="25000"/>
                </a:schemeClr>
              </a:solidFill>
              <a:latin typeface="微软雅黑" pitchFamily="34" charset="-122"/>
              <a:ea typeface="微软雅黑" pitchFamily="34" charset="-122"/>
              <a:sym typeface="+mn-ea"/>
            </a:endParaRPr>
          </a:p>
        </p:txBody>
      </p:sp>
      <p:sp>
        <p:nvSpPr>
          <p:cNvPr id="9" name="文本框 8"/>
          <p:cNvSpPr txBox="1"/>
          <p:nvPr/>
        </p:nvSpPr>
        <p:spPr>
          <a:xfrm>
            <a:off x="310515" y="235585"/>
            <a:ext cx="1851660" cy="521970"/>
          </a:xfrm>
          <a:prstGeom prst="rect">
            <a:avLst/>
          </a:prstGeom>
          <a:noFill/>
        </p:spPr>
        <p:txBody>
          <a:bodyPr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研究现状</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pic>
        <p:nvPicPr>
          <p:cNvPr id="11" name="图片 10" descr="截屏2023-05-23 11.29.28"/>
          <p:cNvPicPr>
            <a:picLocks noChangeAspect="1"/>
          </p:cNvPicPr>
          <p:nvPr/>
        </p:nvPicPr>
        <p:blipFill>
          <a:blip r:embed="rId1"/>
          <a:stretch>
            <a:fillRect/>
          </a:stretch>
        </p:blipFill>
        <p:spPr>
          <a:xfrm>
            <a:off x="5731510" y="1621155"/>
            <a:ext cx="6113780" cy="3439160"/>
          </a:xfrm>
          <a:prstGeom prst="rect">
            <a:avLst/>
          </a:prstGeom>
        </p:spPr>
      </p:pic>
      <p:pic>
        <p:nvPicPr>
          <p:cNvPr id="12" name="图片 11" descr="截屏2023-05-23 11.46.18"/>
          <p:cNvPicPr>
            <a:picLocks noChangeAspect="1"/>
          </p:cNvPicPr>
          <p:nvPr/>
        </p:nvPicPr>
        <p:blipFill>
          <a:blip r:embed="rId2"/>
          <a:stretch>
            <a:fillRect/>
          </a:stretch>
        </p:blipFill>
        <p:spPr>
          <a:xfrm>
            <a:off x="1026795" y="1929130"/>
            <a:ext cx="10438130" cy="3305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900" y="990600"/>
            <a:ext cx="10744201" cy="4876800"/>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22093" y="1217311"/>
            <a:ext cx="10347813" cy="44233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976208" y="2166904"/>
            <a:ext cx="2239574" cy="460375"/>
          </a:xfrm>
          <a:prstGeom prst="rect">
            <a:avLst/>
          </a:prstGeom>
          <a:solidFill>
            <a:srgbClr val="658189"/>
          </a:solidFill>
        </p:spPr>
        <p:txBody>
          <a:bodyPr wrap="square" rtlCol="0">
            <a:spAutoFit/>
          </a:bodyPr>
          <a:lstStyle/>
          <a:p>
            <a:pPr algn="dist"/>
            <a:r>
              <a:rPr lang="en-US" altLang="zh-CN" sz="2400" b="1" dirty="0">
                <a:solidFill>
                  <a:schemeClr val="bg1"/>
                </a:solidFill>
                <a:latin typeface="等线" pitchFamily="2" charset="-122"/>
                <a:ea typeface="等线" pitchFamily="2" charset="-122"/>
              </a:rPr>
              <a:t>PART.03</a:t>
            </a:r>
            <a:endParaRPr lang="zh-CN" altLang="en-US" sz="2400" b="1" dirty="0">
              <a:solidFill>
                <a:schemeClr val="bg1"/>
              </a:solidFill>
              <a:latin typeface="等线" pitchFamily="2" charset="-122"/>
              <a:ea typeface="等线" pitchFamily="2" charset="-122"/>
            </a:endParaRPr>
          </a:p>
        </p:txBody>
      </p:sp>
      <p:sp>
        <p:nvSpPr>
          <p:cNvPr id="36" name="文本框 35"/>
          <p:cNvSpPr txBox="1"/>
          <p:nvPr/>
        </p:nvSpPr>
        <p:spPr>
          <a:xfrm>
            <a:off x="2133600" y="2901315"/>
            <a:ext cx="8465185" cy="1198880"/>
          </a:xfrm>
          <a:prstGeom prst="rect">
            <a:avLst/>
          </a:prstGeom>
          <a:noFill/>
        </p:spPr>
        <p:txBody>
          <a:bodyPr wrap="square">
            <a:spAutoFit/>
          </a:bodyPr>
          <a:lstStyle/>
          <a:p>
            <a:pPr algn="dist"/>
            <a:r>
              <a:rPr lang="zh-CN" altLang="en-US" sz="7200" dirty="0">
                <a:solidFill>
                  <a:srgbClr val="444F56"/>
                </a:solidFill>
                <a:latin typeface="汉仪文黑-55简" panose="00020600040101010101" charset="-122"/>
                <a:ea typeface="汉仪文黑-55简" panose="00020600040101010101" charset="-122"/>
                <a:sym typeface="+mn-ea"/>
              </a:rPr>
              <a:t>研究内容与研究方案</a:t>
            </a:r>
            <a:endPar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sp>
        <p:nvSpPr>
          <p:cNvPr id="37" name="文本框 36"/>
          <p:cNvSpPr txBox="1"/>
          <p:nvPr/>
        </p:nvSpPr>
        <p:spPr>
          <a:xfrm>
            <a:off x="3219698" y="4309612"/>
            <a:ext cx="5752594" cy="368300"/>
          </a:xfrm>
          <a:prstGeom prst="rect">
            <a:avLst/>
          </a:prstGeom>
          <a:noFill/>
        </p:spPr>
        <p:txBody>
          <a:bodyPr wrap="square">
            <a:spAutoFit/>
          </a:bodyPr>
          <a:lstStyle/>
          <a:p>
            <a:pPr algn="dist"/>
            <a:r>
              <a:rPr lang="en-US" altLang="zh-CN" dirty="0">
                <a:solidFill>
                  <a:srgbClr val="444F56"/>
                </a:solidFill>
                <a:latin typeface="汉仪文黑-55简" panose="00020600040101010101" charset="-122"/>
                <a:ea typeface="汉仪文黑-55简" panose="00020600040101010101" charset="-122"/>
                <a:sym typeface="+mn-ea"/>
              </a:rPr>
              <a:t>Research Content And Method</a:t>
            </a:r>
            <a:endParaRPr lang="en-US" altLang="zh-CN" dirty="0">
              <a:solidFill>
                <a:schemeClr val="tx1">
                  <a:lumMod val="75000"/>
                  <a:lumOff val="25000"/>
                </a:schemeClr>
              </a:solidFill>
            </a:endParaRPr>
          </a:p>
        </p:txBody>
      </p:sp>
      <p:sp>
        <p:nvSpPr>
          <p:cNvPr id="2" name="灯片编号占位符 1"/>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5066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8" y="87923"/>
            <a:ext cx="12013223" cy="6682153"/>
          </a:xfrm>
          <a:prstGeom prst="rect">
            <a:avLst/>
          </a:prstGeom>
          <a:solidFill>
            <a:srgbClr val="658189"/>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453" y="153960"/>
            <a:ext cx="11897093" cy="6550079"/>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55206" y="317445"/>
            <a:ext cx="2825875" cy="52197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22" name="灯片编号占位符 21"/>
          <p:cNvSpPr>
            <a:spLocks noGrp="1"/>
          </p:cNvSpPr>
          <p:nvPr>
            <p:ph type="sldNum" sz="quarter" idx="12"/>
          </p:nvPr>
        </p:nvSpPr>
        <p:spPr/>
        <p:txBody>
          <a:bodyPr/>
          <a:lstStyle/>
          <a:p>
            <a:fld id="{60FB187E-2E7E-4C60-849C-ECEFA0A1AE2E}" type="slidenum">
              <a:rPr lang="zh-CN" altLang="en-US" smtClean="0"/>
            </a:fld>
            <a:endParaRPr lang="zh-CN" altLang="en-US"/>
          </a:p>
        </p:txBody>
      </p:sp>
      <p:sp>
        <p:nvSpPr>
          <p:cNvPr id="26" name="文本框 25"/>
          <p:cNvSpPr txBox="1"/>
          <p:nvPr/>
        </p:nvSpPr>
        <p:spPr>
          <a:xfrm>
            <a:off x="255270" y="238125"/>
            <a:ext cx="1737360" cy="52197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研究</a:t>
            </a: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内容</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 name="文本框 2"/>
          <p:cNvSpPr txBox="1"/>
          <p:nvPr/>
        </p:nvSpPr>
        <p:spPr>
          <a:xfrm>
            <a:off x="255270" y="751205"/>
            <a:ext cx="2182495" cy="521970"/>
          </a:xfrm>
          <a:prstGeom prst="rect">
            <a:avLst/>
          </a:prstGeom>
          <a:noFill/>
        </p:spPr>
        <p:txBody>
          <a:bodyPr wrap="square">
            <a:spAutoFit/>
          </a:bodyPr>
          <a:p>
            <a:pPr algn="ct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数据集</a:t>
            </a:r>
            <a:r>
              <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rPr>
              <a:t>选用</a:t>
            </a:r>
            <a:endParaRPr lang="zh-CN" altLang="en-US" sz="2800" dirty="0">
              <a:solidFill>
                <a:schemeClr val="tx1">
                  <a:lumMod val="75000"/>
                  <a:lumOff val="25000"/>
                </a:schemeClr>
              </a:solidFill>
              <a:latin typeface="汉仪大宋简" panose="02010600000101010101" pitchFamily="2" charset="-122"/>
              <a:ea typeface="汉仪大宋简" panose="02010600000101010101" pitchFamily="2" charset="-122"/>
              <a:sym typeface="+mn-ea"/>
            </a:endParaRPr>
          </a:p>
        </p:txBody>
      </p:sp>
      <p:grpSp>
        <p:nvGrpSpPr>
          <p:cNvPr id="13" name="组合 12"/>
          <p:cNvGrpSpPr/>
          <p:nvPr/>
        </p:nvGrpSpPr>
        <p:grpSpPr>
          <a:xfrm>
            <a:off x="1007110" y="508000"/>
            <a:ext cx="10753725" cy="6028055"/>
            <a:chOff x="945" y="790"/>
            <a:chExt cx="16935" cy="9493"/>
          </a:xfrm>
        </p:grpSpPr>
        <p:pic>
          <p:nvPicPr>
            <p:cNvPr id="5" name="图片 4" descr="截屏2023-05-23 01.24.04"/>
            <p:cNvPicPr>
              <a:picLocks noChangeAspect="1"/>
            </p:cNvPicPr>
            <p:nvPr/>
          </p:nvPicPr>
          <p:blipFill>
            <a:blip r:embed="rId1"/>
            <a:stretch>
              <a:fillRect/>
            </a:stretch>
          </p:blipFill>
          <p:spPr>
            <a:xfrm>
              <a:off x="8917" y="790"/>
              <a:ext cx="8963" cy="9066"/>
            </a:xfrm>
            <a:prstGeom prst="rect">
              <a:avLst/>
            </a:prstGeom>
          </p:spPr>
        </p:pic>
        <p:sp>
          <p:nvSpPr>
            <p:cNvPr id="9" name="文本框 8"/>
            <p:cNvSpPr txBox="1"/>
            <p:nvPr/>
          </p:nvSpPr>
          <p:spPr>
            <a:xfrm>
              <a:off x="945" y="2505"/>
              <a:ext cx="6582" cy="7778"/>
            </a:xfrm>
            <a:prstGeom prst="rect">
              <a:avLst/>
            </a:prstGeom>
            <a:solidFill>
              <a:schemeClr val="bg1"/>
            </a:solidFill>
          </p:spPr>
          <p:txBody>
            <a:bodyPr wrap="square" rtlCol="0">
              <a:spAutoFit/>
            </a:bodyPr>
            <a:p>
              <a:pPr algn="just">
                <a:lnSpc>
                  <a:spcPct val="150000"/>
                </a:lnSpc>
              </a:pPr>
              <a:r>
                <a:rPr lang="en-US" altLang="zh-CN" sz="1400" dirty="0">
                  <a:solidFill>
                    <a:schemeClr val="tx1">
                      <a:lumMod val="75000"/>
                      <a:lumOff val="25000"/>
                    </a:schemeClr>
                  </a:solidFill>
                  <a:latin typeface="微软雅黑" pitchFamily="34" charset="-122"/>
                  <a:ea typeface="微软雅黑" pitchFamily="34" charset="-122"/>
                </a:rPr>
                <a:t>        </a:t>
              </a:r>
              <a:r>
                <a:rPr lang="zh-CN" altLang="en-US" sz="1400" dirty="0">
                  <a:solidFill>
                    <a:schemeClr val="tx1">
                      <a:lumMod val="75000"/>
                      <a:lumOff val="25000"/>
                    </a:schemeClr>
                  </a:solidFill>
                  <a:latin typeface="微软雅黑" pitchFamily="34" charset="-122"/>
                  <a:ea typeface="微软雅黑" pitchFamily="34" charset="-122"/>
                </a:rPr>
                <a:t>右表是本研究所使用的</a:t>
              </a:r>
              <a:r>
                <a:rPr lang="en-US" altLang="zh-CN" sz="1400" dirty="0">
                  <a:solidFill>
                    <a:schemeClr val="tx1">
                      <a:lumMod val="75000"/>
                      <a:lumOff val="25000"/>
                    </a:schemeClr>
                  </a:solidFill>
                  <a:latin typeface="微软雅黑" pitchFamily="34" charset="-122"/>
                  <a:ea typeface="微软雅黑" pitchFamily="34" charset="-122"/>
                </a:rPr>
                <a:t>ABIDE</a:t>
              </a:r>
              <a:r>
                <a:rPr lang="zh-CN" altLang="en-US" sz="1400" dirty="0">
                  <a:solidFill>
                    <a:schemeClr val="tx1">
                      <a:lumMod val="75000"/>
                      <a:lumOff val="25000"/>
                    </a:schemeClr>
                  </a:solidFill>
                  <a:latin typeface="微软雅黑" pitchFamily="34" charset="-122"/>
                  <a:ea typeface="微软雅黑" pitchFamily="34" charset="-122"/>
                </a:rPr>
                <a:t>数据概览，需要注意的是，虽然</a:t>
              </a:r>
              <a:r>
                <a:rPr lang="en-US" altLang="zh-CN" sz="1400" dirty="0">
                  <a:solidFill>
                    <a:schemeClr val="tx1">
                      <a:lumMod val="75000"/>
                      <a:lumOff val="25000"/>
                    </a:schemeClr>
                  </a:solidFill>
                  <a:latin typeface="微软雅黑" pitchFamily="34" charset="-122"/>
                  <a:ea typeface="微软雅黑" pitchFamily="34" charset="-122"/>
                </a:rPr>
                <a:t>rs- fMRI</a:t>
              </a:r>
              <a:r>
                <a:rPr lang="zh-CN" altLang="en-US" sz="1400" dirty="0">
                  <a:solidFill>
                    <a:schemeClr val="tx1">
                      <a:lumMod val="75000"/>
                      <a:lumOff val="25000"/>
                    </a:schemeClr>
                  </a:solidFill>
                  <a:latin typeface="微软雅黑" pitchFamily="34" charset="-122"/>
                  <a:ea typeface="微软雅黑" pitchFamily="34" charset="-122"/>
                </a:rPr>
                <a:t>数据利于大样本的整合，但不同站点之间的数据仍有各自的特异性。例如</a:t>
              </a:r>
              <a:r>
                <a:rPr lang="zh-CN" altLang="en-US" sz="1400" dirty="0">
                  <a:solidFill>
                    <a:schemeClr val="tx1">
                      <a:lumMod val="75000"/>
                      <a:lumOff val="25000"/>
                    </a:schemeClr>
                  </a:solidFill>
                  <a:latin typeface="微软雅黑" pitchFamily="34" charset="-122"/>
                  <a:ea typeface="微软雅黑" pitchFamily="34" charset="-122"/>
                </a:rPr>
                <a:t>有研究使用其他站点数据对在</a:t>
              </a:r>
              <a:r>
                <a:rPr lang="en-US" altLang="zh-CN" sz="1400" dirty="0">
                  <a:solidFill>
                    <a:schemeClr val="tx1">
                      <a:lumMod val="75000"/>
                      <a:lumOff val="25000"/>
                    </a:schemeClr>
                  </a:solidFill>
                  <a:latin typeface="微软雅黑" pitchFamily="34" charset="-122"/>
                  <a:ea typeface="微软雅黑" pitchFamily="34" charset="-122"/>
                </a:rPr>
                <a:t>UM</a:t>
              </a:r>
              <a:r>
                <a:rPr lang="zh-CN" altLang="en-US" sz="1400" dirty="0">
                  <a:solidFill>
                    <a:schemeClr val="tx1">
                      <a:lumMod val="75000"/>
                      <a:lumOff val="25000"/>
                    </a:schemeClr>
                  </a:solidFill>
                  <a:latin typeface="微软雅黑" pitchFamily="34" charset="-122"/>
                  <a:ea typeface="微软雅黑" pitchFamily="34" charset="-122"/>
                </a:rPr>
                <a:t>站点表现较好（</a:t>
              </a:r>
              <a:r>
                <a:rPr lang="en-US" altLang="zh-CN" sz="1400" dirty="0">
                  <a:solidFill>
                    <a:schemeClr val="tx1">
                      <a:lumMod val="75000"/>
                      <a:lumOff val="25000"/>
                    </a:schemeClr>
                  </a:solidFill>
                  <a:latin typeface="微软雅黑" pitchFamily="34" charset="-122"/>
                  <a:ea typeface="微软雅黑" pitchFamily="34" charset="-122"/>
                </a:rPr>
                <a:t>acc=86.36%</a:t>
              </a:r>
              <a:r>
                <a:rPr lang="zh-CN" altLang="en-US" sz="1400" dirty="0">
                  <a:solidFill>
                    <a:schemeClr val="tx1">
                      <a:lumMod val="75000"/>
                      <a:lumOff val="25000"/>
                    </a:schemeClr>
                  </a:solidFill>
                  <a:latin typeface="微软雅黑" pitchFamily="34" charset="-122"/>
                  <a:ea typeface="微软雅黑" pitchFamily="34" charset="-122"/>
                </a:rPr>
                <a:t>）的</a:t>
              </a:r>
              <a:r>
                <a:rPr lang="en-US" altLang="zh-CN" sz="1400" dirty="0">
                  <a:solidFill>
                    <a:schemeClr val="tx1">
                      <a:lumMod val="75000"/>
                      <a:lumOff val="25000"/>
                    </a:schemeClr>
                  </a:solidFill>
                  <a:latin typeface="微软雅黑" pitchFamily="34" charset="-122"/>
                  <a:ea typeface="微软雅黑" pitchFamily="34" charset="-122"/>
                </a:rPr>
                <a:t>DNN</a:t>
              </a:r>
              <a:r>
                <a:rPr lang="zh-CN" altLang="en-US" sz="1400" dirty="0">
                  <a:solidFill>
                    <a:schemeClr val="tx1">
                      <a:lumMod val="75000"/>
                      <a:lumOff val="25000"/>
                    </a:schemeClr>
                  </a:solidFill>
                  <a:latin typeface="微软雅黑" pitchFamily="34" charset="-122"/>
                  <a:ea typeface="微软雅黑" pitchFamily="34" charset="-122"/>
                </a:rPr>
                <a:t>模型测试，准确性效果远不如</a:t>
              </a:r>
              <a:r>
                <a:rPr lang="zh-CN" altLang="en-US" sz="1400" dirty="0">
                  <a:solidFill>
                    <a:schemeClr val="tx1">
                      <a:lumMod val="75000"/>
                      <a:lumOff val="25000"/>
                    </a:schemeClr>
                  </a:solidFill>
                  <a:latin typeface="微软雅黑" pitchFamily="34" charset="-122"/>
                  <a:ea typeface="微软雅黑" pitchFamily="34" charset="-122"/>
                </a:rPr>
                <a:t>预期。</a:t>
              </a:r>
              <a:endParaRPr lang="zh-CN" altLang="en-US" sz="1400" dirty="0">
                <a:solidFill>
                  <a:schemeClr val="tx1">
                    <a:lumMod val="75000"/>
                    <a:lumOff val="25000"/>
                  </a:schemeClr>
                </a:solidFill>
                <a:latin typeface="微软雅黑" pitchFamily="34" charset="-122"/>
                <a:ea typeface="微软雅黑" pitchFamily="34" charset="-122"/>
              </a:endParaRPr>
            </a:p>
            <a:p>
              <a:pPr algn="just">
                <a:lnSpc>
                  <a:spcPct val="150000"/>
                </a:lnSpc>
              </a:pPr>
              <a:r>
                <a:rPr lang="en-US" altLang="zh-CN" sz="1400" dirty="0">
                  <a:solidFill>
                    <a:schemeClr val="tx1">
                      <a:lumMod val="75000"/>
                      <a:lumOff val="25000"/>
                    </a:schemeClr>
                  </a:solidFill>
                  <a:latin typeface="微软雅黑" pitchFamily="34" charset="-122"/>
                  <a:ea typeface="微软雅黑" pitchFamily="34" charset="-122"/>
                </a:rPr>
                <a:t>        </a:t>
              </a:r>
              <a:r>
                <a:rPr lang="zh-CN" altLang="en-US" sz="1400" dirty="0">
                  <a:solidFill>
                    <a:schemeClr val="tx1">
                      <a:lumMod val="75000"/>
                      <a:lumOff val="25000"/>
                    </a:schemeClr>
                  </a:solidFill>
                  <a:latin typeface="微软雅黑" pitchFamily="34" charset="-122"/>
                  <a:ea typeface="微软雅黑" pitchFamily="34" charset="-122"/>
                </a:rPr>
                <a:t>因此，为消弭各站点本身的特异性特征，得到一种鲁棒性</a:t>
              </a:r>
              <a:r>
                <a:rPr lang="zh-CN" altLang="en-US" sz="1400" dirty="0">
                  <a:solidFill>
                    <a:schemeClr val="tx1">
                      <a:lumMod val="75000"/>
                      <a:lumOff val="25000"/>
                    </a:schemeClr>
                  </a:solidFill>
                  <a:latin typeface="微软雅黑" pitchFamily="34" charset="-122"/>
                  <a:ea typeface="微软雅黑" pitchFamily="34" charset="-122"/>
                </a:rPr>
                <a:t>较强的自动化诊断方法，本研究选用与对比的数据均是如右图所示的，结合多个站点得到的综合数据集，相应的，在此数据集下得到的，实验结论</a:t>
              </a:r>
              <a:r>
                <a:rPr lang="zh-CN" altLang="en-US" sz="1400" dirty="0">
                  <a:solidFill>
                    <a:schemeClr val="tx1">
                      <a:lumMod val="75000"/>
                      <a:lumOff val="25000"/>
                    </a:schemeClr>
                  </a:solidFill>
                  <a:latin typeface="微软雅黑" pitchFamily="34" charset="-122"/>
                  <a:ea typeface="微软雅黑" pitchFamily="34" charset="-122"/>
                </a:rPr>
                <a:t>应具有一定的</a:t>
              </a:r>
              <a:r>
                <a:rPr lang="zh-CN" altLang="en-US" sz="1400" dirty="0">
                  <a:solidFill>
                    <a:schemeClr val="tx1">
                      <a:lumMod val="75000"/>
                      <a:lumOff val="25000"/>
                    </a:schemeClr>
                  </a:solidFill>
                  <a:latin typeface="微软雅黑" pitchFamily="34" charset="-122"/>
                  <a:ea typeface="微软雅黑" pitchFamily="34" charset="-122"/>
                </a:rPr>
                <a:t>普适性。</a:t>
              </a:r>
              <a:endParaRPr lang="zh-CN" altLang="en-US" sz="1400" dirty="0">
                <a:solidFill>
                  <a:schemeClr val="tx1">
                    <a:lumMod val="75000"/>
                    <a:lumOff val="25000"/>
                  </a:schemeClr>
                </a:solidFill>
                <a:latin typeface="微软雅黑" pitchFamily="34" charset="-122"/>
                <a:ea typeface="微软雅黑" pitchFamily="34" charset="-122"/>
              </a:endParaRPr>
            </a:p>
            <a:p>
              <a:pPr algn="just">
                <a:lnSpc>
                  <a:spcPct val="150000"/>
                </a:lnSpc>
              </a:pPr>
              <a:endParaRPr lang="zh-CN" altLang="en-US" sz="1400" dirty="0">
                <a:solidFill>
                  <a:schemeClr val="tx1">
                    <a:lumMod val="75000"/>
                    <a:lumOff val="25000"/>
                  </a:schemeClr>
                </a:solidFill>
                <a:latin typeface="微软雅黑" pitchFamily="34" charset="-122"/>
                <a:ea typeface="微软雅黑" pitchFamily="34" charset="-122"/>
              </a:endParaRPr>
            </a:p>
            <a:p>
              <a:pPr algn="just">
                <a:lnSpc>
                  <a:spcPct val="150000"/>
                </a:lnSpc>
              </a:pPr>
              <a:endParaRPr lang="zh-CN" altLang="en-US" sz="1400" dirty="0">
                <a:solidFill>
                  <a:schemeClr val="tx1">
                    <a:lumMod val="75000"/>
                    <a:lumOff val="25000"/>
                  </a:schemeClr>
                </a:solidFill>
                <a:latin typeface="微软雅黑" pitchFamily="34" charset="-122"/>
                <a:ea typeface="微软雅黑" pitchFamily="34" charset="-122"/>
              </a:endParaRPr>
            </a:p>
            <a:p>
              <a:pPr algn="just">
                <a:lnSpc>
                  <a:spcPct val="150000"/>
                </a:lnSpc>
              </a:pPr>
              <a:endParaRPr lang="zh-CN" altLang="en-US" sz="1400" dirty="0">
                <a:solidFill>
                  <a:schemeClr val="tx1">
                    <a:lumMod val="75000"/>
                    <a:lumOff val="25000"/>
                  </a:schemeClr>
                </a:solidFill>
                <a:latin typeface="微软雅黑" pitchFamily="34" charset="-122"/>
                <a:ea typeface="微软雅黑" pitchFamily="34" charset="-122"/>
              </a:endParaRPr>
            </a:p>
            <a:p>
              <a:pPr algn="just">
                <a:lnSpc>
                  <a:spcPct val="150000"/>
                </a:lnSpc>
              </a:pPr>
              <a:endParaRPr lang="zh-CN" altLang="en-US" sz="1400" dirty="0">
                <a:solidFill>
                  <a:schemeClr val="tx1">
                    <a:lumMod val="75000"/>
                    <a:lumOff val="25000"/>
                  </a:schemeClr>
                </a:solidFill>
                <a:latin typeface="微软雅黑" pitchFamily="34" charset="-122"/>
                <a:ea typeface="微软雅黑" pitchFamily="34" charset="-122"/>
              </a:endParaRPr>
            </a:p>
          </p:txBody>
        </p:sp>
      </p:grpSp>
      <p:grpSp>
        <p:nvGrpSpPr>
          <p:cNvPr id="29" name="组合 28"/>
          <p:cNvGrpSpPr/>
          <p:nvPr/>
        </p:nvGrpSpPr>
        <p:grpSpPr>
          <a:xfrm>
            <a:off x="545465" y="466090"/>
            <a:ext cx="11215370" cy="5841365"/>
            <a:chOff x="1045" y="955"/>
            <a:chExt cx="17662" cy="9199"/>
          </a:xfrm>
        </p:grpSpPr>
        <p:sp>
          <p:nvSpPr>
            <p:cNvPr id="14" name="矩形 13"/>
            <p:cNvSpPr/>
            <p:nvPr/>
          </p:nvSpPr>
          <p:spPr>
            <a:xfrm>
              <a:off x="5032" y="955"/>
              <a:ext cx="13675" cy="3593"/>
            </a:xfrm>
            <a:prstGeom prst="rect">
              <a:avLst/>
            </a:prstGeom>
            <a:solidFill>
              <a:schemeClr val="bg1"/>
            </a:solidFill>
            <a:ln w="19050">
              <a:solidFill>
                <a:srgbClr val="658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5" name="文本框 14"/>
            <p:cNvSpPr txBox="1"/>
            <p:nvPr/>
          </p:nvSpPr>
          <p:spPr>
            <a:xfrm>
              <a:off x="9719" y="1969"/>
              <a:ext cx="8713" cy="2179"/>
            </a:xfrm>
            <a:prstGeom prst="rect">
              <a:avLst/>
            </a:prstGeom>
            <a:noFill/>
          </p:spPr>
          <p:txBody>
            <a:bodyPr wrap="square" rtlCol="0">
              <a:spAutoFit/>
            </a:bodyPr>
            <a:p>
              <a:pPr algn="just">
                <a:lnSpc>
                  <a:spcPct val="150000"/>
                </a:lnSpc>
              </a:pPr>
              <a:r>
                <a:rPr lang="en-US" sz="1400">
                  <a:sym typeface="+mn-ea"/>
                </a:rPr>
                <a:t>       </a:t>
              </a:r>
              <a:r>
                <a:rPr sz="1400" dirty="0">
                  <a:solidFill>
                    <a:schemeClr val="tx1">
                      <a:lumMod val="75000"/>
                      <a:lumOff val="25000"/>
                    </a:schemeClr>
                  </a:solidFill>
                  <a:latin typeface="微软雅黑" pitchFamily="34" charset="-122"/>
                  <a:ea typeface="微软雅黑" pitchFamily="34" charset="-122"/>
                </a:rPr>
                <a:t>ABIDE（Autism Brain Imaging Data Exchange）数据库汇集了来自世界各地的自闭症患者和典型发育个体的脑成像数据，包括结构MRI、功能MRI和DTI等多种成像模态，涵盖了多个研究中心和多个扫描设备的数据。</a:t>
              </a:r>
              <a:endParaRPr sz="1400" dirty="0">
                <a:solidFill>
                  <a:schemeClr val="tx1">
                    <a:lumMod val="75000"/>
                    <a:lumOff val="25000"/>
                  </a:schemeClr>
                </a:solidFill>
                <a:latin typeface="微软雅黑" pitchFamily="34" charset="-122"/>
                <a:ea typeface="微软雅黑" pitchFamily="34" charset="-122"/>
              </a:endParaRPr>
            </a:p>
          </p:txBody>
        </p:sp>
        <p:pic>
          <p:nvPicPr>
            <p:cNvPr id="17" name="图片 16"/>
            <p:cNvPicPr>
              <a:picLocks noChangeAspect="1"/>
            </p:cNvPicPr>
            <p:nvPr/>
          </p:nvPicPr>
          <p:blipFill>
            <a:blip r:embed="rId2"/>
            <a:stretch>
              <a:fillRect/>
            </a:stretch>
          </p:blipFill>
          <p:spPr>
            <a:xfrm>
              <a:off x="5229" y="1090"/>
              <a:ext cx="4397" cy="3346"/>
            </a:xfrm>
            <a:prstGeom prst="rect">
              <a:avLst/>
            </a:prstGeom>
          </p:spPr>
        </p:pic>
        <p:sp>
          <p:nvSpPr>
            <p:cNvPr id="18" name="文本框 17"/>
            <p:cNvSpPr txBox="1"/>
            <p:nvPr/>
          </p:nvSpPr>
          <p:spPr>
            <a:xfrm>
              <a:off x="9871" y="1336"/>
              <a:ext cx="7036" cy="822"/>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rPr>
                <a:t>ABIDE数据库</a:t>
              </a:r>
              <a:endParaRPr lang="zh-CN" altLang="en-US" sz="2800" kern="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pic>
          <p:nvPicPr>
            <p:cNvPr id="23" name="图片 22"/>
            <p:cNvPicPr>
              <a:picLocks noChangeAspect="1"/>
            </p:cNvPicPr>
            <p:nvPr/>
          </p:nvPicPr>
          <p:blipFill>
            <a:blip r:embed="rId3"/>
            <a:srcRect t="11507" r="-212"/>
            <a:stretch>
              <a:fillRect/>
            </a:stretch>
          </p:blipFill>
          <p:spPr>
            <a:xfrm>
              <a:off x="1045" y="4838"/>
              <a:ext cx="7095" cy="4022"/>
            </a:xfrm>
            <a:prstGeom prst="rect">
              <a:avLst/>
            </a:prstGeom>
          </p:spPr>
        </p:pic>
        <p:sp>
          <p:nvSpPr>
            <p:cNvPr id="24" name="文本框 23"/>
            <p:cNvSpPr txBox="1"/>
            <p:nvPr/>
          </p:nvSpPr>
          <p:spPr>
            <a:xfrm>
              <a:off x="2394" y="9138"/>
              <a:ext cx="4396" cy="1016"/>
            </a:xfrm>
            <a:prstGeom prst="rect">
              <a:avLst/>
            </a:prstGeom>
            <a:noFill/>
          </p:spPr>
          <p:txBody>
            <a:bodyPr wrap="square" rtlCol="0">
              <a:spAutoFit/>
            </a:bodyPr>
            <a:p>
              <a:r>
                <a:rPr lang="en-US" altLang="zh-CN"/>
                <a:t>ABIDE</a:t>
              </a:r>
              <a:r>
                <a:rPr lang="zh-CN" altLang="en-US"/>
                <a:t>数据库中的</a:t>
              </a:r>
              <a:r>
                <a:rPr lang="en-US" altLang="zh-CN"/>
                <a:t>MRI</a:t>
              </a:r>
              <a:r>
                <a:rPr lang="zh-CN" altLang="en-US"/>
                <a:t>成像</a:t>
              </a:r>
              <a:br>
                <a:rPr lang="zh-CN" altLang="en-US"/>
              </a:br>
              <a:r>
                <a:rPr lang="en-US" altLang="zh-CN"/>
                <a:t> TD</a:t>
              </a:r>
              <a:r>
                <a:rPr lang="zh-CN" altLang="en-US"/>
                <a:t>成像</a:t>
              </a:r>
              <a:r>
                <a:rPr lang="en-US" altLang="zh-CN"/>
                <a:t>(</a:t>
              </a:r>
              <a:r>
                <a:rPr lang="zh-CN" altLang="en-US"/>
                <a:t>左</a:t>
              </a:r>
              <a:r>
                <a:rPr lang="en-US" altLang="zh-CN"/>
                <a:t>)    ASD(</a:t>
              </a:r>
              <a:r>
                <a:rPr lang="zh-CN" altLang="en-US"/>
                <a:t>右</a:t>
              </a:r>
              <a:r>
                <a:rPr lang="en-US" altLang="zh-CN"/>
                <a:t>)</a:t>
              </a:r>
              <a:endParaRPr lang="en-US" altLang="zh-CN"/>
            </a:p>
          </p:txBody>
        </p:sp>
        <p:pic>
          <p:nvPicPr>
            <p:cNvPr id="25" name="图片 24" descr="/private/var/folders/g1/5qxnhtjj22gdb6fkzwv2_0r00000gn/T/com.kingsoft.wpsoffice.mac/photoedit2/20230223184112/temp.pngtemp"/>
            <p:cNvPicPr>
              <a:picLocks noChangeAspect="1"/>
            </p:cNvPicPr>
            <p:nvPr/>
          </p:nvPicPr>
          <p:blipFill>
            <a:blip r:embed="rId4"/>
            <a:stretch>
              <a:fillRect/>
            </a:stretch>
          </p:blipFill>
          <p:spPr>
            <a:xfrm>
              <a:off x="10771" y="4826"/>
              <a:ext cx="5592" cy="4022"/>
            </a:xfrm>
            <a:prstGeom prst="rect">
              <a:avLst/>
            </a:prstGeom>
          </p:spPr>
        </p:pic>
        <p:sp>
          <p:nvSpPr>
            <p:cNvPr id="28" name="文本框 27"/>
            <p:cNvSpPr txBox="1"/>
            <p:nvPr/>
          </p:nvSpPr>
          <p:spPr>
            <a:xfrm>
              <a:off x="10960" y="9138"/>
              <a:ext cx="5592" cy="1016"/>
            </a:xfrm>
            <a:prstGeom prst="rect">
              <a:avLst/>
            </a:prstGeom>
            <a:noFill/>
          </p:spPr>
          <p:txBody>
            <a:bodyPr wrap="square" rtlCol="0">
              <a:spAutoFit/>
            </a:bodyPr>
            <a:p>
              <a:pPr algn="ctr"/>
              <a:r>
                <a:rPr lang="en-US" altLang="zh-CN"/>
                <a:t>ABIDE</a:t>
              </a:r>
              <a:r>
                <a:rPr lang="zh-CN" altLang="en-US"/>
                <a:t>数据示例</a:t>
              </a:r>
              <a:endParaRPr lang="zh-CN" altLang="en-US"/>
            </a:p>
            <a:p>
              <a:pPr algn="ctr"/>
              <a:r>
                <a:rPr lang="zh-CN" altLang="en-US"/>
                <a:t>最左边是拍到眼球而损坏的图像</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
                                          </p:val>
                                        </p:tav>
                                      </p:tavLst>
                                    </p:anim>
                                    <p:anim calcmode="lin" valueType="num">
                                      <p:cBhvr additive="base">
                                        <p:cTn id="7" dur="500"/>
                                        <p:tgtEl>
                                          <p:spTgt spid="29"/>
                                        </p:tgtEl>
                                        <p:attrNameLst>
                                          <p:attrName>ppt_y</p:attrName>
                                        </p:attrNameLst>
                                      </p:cBhvr>
                                      <p:tavLst>
                                        <p:tav tm="0">
                                          <p:val>
                                            <p:strVal val="ppt_y"/>
                                          </p:val>
                                        </p:tav>
                                        <p:tav tm="100000">
                                          <p:val>
                                            <p:strVal val="1+ppt_h/2"/>
                                          </p:val>
                                        </p:tav>
                                      </p:tavLst>
                                    </p:anim>
                                    <p:set>
                                      <p:cBhvr>
                                        <p:cTn id="8" dur="1" fill="hold">
                                          <p:stCondLst>
                                            <p:cond delay="499"/>
                                          </p:stCondLst>
                                        </p:cTn>
                                        <p:tgtEl>
                                          <p:spTgt spid="2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ISLIDE.ICON" val="#405331;"/>
</p:tagLst>
</file>

<file path=ppt/tags/tag2.xml><?xml version="1.0" encoding="utf-8"?>
<p:tagLst xmlns:p="http://schemas.openxmlformats.org/presentationml/2006/main">
  <p:tag name="ISLIDE.ICON" val="#405094;#405366;#407147;"/>
</p:tagLst>
</file>

<file path=ppt/tags/tag3.xml><?xml version="1.0" encoding="utf-8"?>
<p:tagLst xmlns:p="http://schemas.openxmlformats.org/presentationml/2006/main">
  <p:tag name="ISLIDE.ICON" val="#405094;#405366;#407147;"/>
</p:tagLst>
</file>

<file path=ppt/tags/tag4.xml><?xml version="1.0" encoding="utf-8"?>
<p:tagLst xmlns:p="http://schemas.openxmlformats.org/presentationml/2006/main">
  <p:tag name="ISLIDE.ICON" val="#405094;#405366;#40714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6093</Words>
  <Application>WPS 演示</Application>
  <PresentationFormat>宽屏</PresentationFormat>
  <Paragraphs>375</Paragraphs>
  <Slides>29</Slides>
  <Notes>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29</vt:i4>
      </vt:variant>
    </vt:vector>
  </HeadingPairs>
  <TitlesOfParts>
    <vt:vector size="46" baseType="lpstr">
      <vt:lpstr>Arial</vt:lpstr>
      <vt:lpstr>宋体</vt:lpstr>
      <vt:lpstr>Wingdings</vt:lpstr>
      <vt:lpstr>汉仪文黑-55简</vt:lpstr>
      <vt:lpstr>汉仪中黑KW</vt:lpstr>
      <vt:lpstr>汉仪大宋简</vt:lpstr>
      <vt:lpstr>等线</vt:lpstr>
      <vt:lpstr>汉仪中等线KW</vt:lpstr>
      <vt:lpstr>微软雅黑</vt:lpstr>
      <vt:lpstr>汉仪旗黑</vt:lpstr>
      <vt:lpstr>宋体</vt:lpstr>
      <vt:lpstr>Calibri</vt:lpstr>
      <vt:lpstr>汉仪书宋二KW</vt:lpstr>
      <vt:lpstr>Arial Unicode MS</vt:lpstr>
      <vt:lpstr>等线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田阴</cp:lastModifiedBy>
  <cp:revision>35</cp:revision>
  <dcterms:created xsi:type="dcterms:W3CDTF">2023-05-29T00:15:16Z</dcterms:created>
  <dcterms:modified xsi:type="dcterms:W3CDTF">2023-05-29T00:15:16Z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5DA58340C3689D8FEAEEF06391415DA0</vt:lpwstr>
  </property>
  <property fmtid="{D5CDD505-2E9C-101B-9397-08002B2CF9AE}" pid="3" name="KSOProductBuildVer">
    <vt:lpwstr>2052-5.4.1.7920</vt:lpwstr>
  </property>
  <property fmtid="{D5CDD505-2E9C-101B-9397-08002B2CF9AE}" pid="4" name="KSOTemplateUUID">
    <vt:lpwstr>v1.0_mb_88yuzO99vA3R4TdAfVNVfQ==</vt:lpwstr>
  </property>
</Properties>
</file>